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75" r:id="rId3"/>
    <p:sldId id="257" r:id="rId4"/>
    <p:sldId id="258" r:id="rId5"/>
    <p:sldId id="259" r:id="rId6"/>
    <p:sldId id="269" r:id="rId7"/>
    <p:sldId id="271" r:id="rId8"/>
    <p:sldId id="260" r:id="rId9"/>
    <p:sldId id="261" r:id="rId10"/>
    <p:sldId id="263" r:id="rId11"/>
    <p:sldId id="262" r:id="rId12"/>
    <p:sldId id="264" r:id="rId13"/>
    <p:sldId id="274" r:id="rId14"/>
    <p:sldId id="276" r:id="rId15"/>
    <p:sldId id="267" r:id="rId16"/>
    <p:sldId id="268" r:id="rId17"/>
    <p:sldId id="272" r:id="rId18"/>
    <p:sldId id="270" r:id="rId19"/>
    <p:sldId id="265" r:id="rId20"/>
    <p:sldId id="273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B614228A-2BD5-F24D-85AD-83C275883012}">
          <p14:sldIdLst>
            <p14:sldId id="256"/>
            <p14:sldId id="275"/>
            <p14:sldId id="257"/>
            <p14:sldId id="258"/>
            <p14:sldId id="259"/>
            <p14:sldId id="269"/>
            <p14:sldId id="271"/>
            <p14:sldId id="260"/>
            <p14:sldId id="261"/>
            <p14:sldId id="263"/>
            <p14:sldId id="262"/>
          </p14:sldIdLst>
        </p14:section>
        <p14:section name="AbsolutWichtig" id="{48047D74-6E79-8443-822F-BEC4047256DF}">
          <p14:sldIdLst>
            <p14:sldId id="264"/>
            <p14:sldId id="274"/>
            <p14:sldId id="276"/>
            <p14:sldId id="267"/>
            <p14:sldId id="268"/>
            <p14:sldId id="272"/>
            <p14:sldId id="270"/>
          </p14:sldIdLst>
        </p14:section>
        <p14:section name="Wichtig?" id="{DD79D426-C5BB-5245-A1CD-F882C3B798BC}">
          <p14:sldIdLst>
            <p14:sldId id="265"/>
            <p14:sldId id="27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65"/>
  </p:normalViewPr>
  <p:slideViewPr>
    <p:cSldViewPr snapToGrid="0" snapToObjects="1">
      <p:cViewPr varScale="1">
        <p:scale>
          <a:sx n="107" d="100"/>
          <a:sy n="107" d="100"/>
        </p:scale>
        <p:origin x="73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esProps" Target="presProps.xml"/><Relationship Id="rId24" Type="http://schemas.openxmlformats.org/officeDocument/2006/relationships/viewProps" Target="viewProps.xml"/><Relationship Id="rId25" Type="http://schemas.openxmlformats.org/officeDocument/2006/relationships/theme" Target="theme/theme1.xml"/><Relationship Id="rId2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942ABF3-72B7-324E-9E14-04F30C55B78C}" type="doc">
      <dgm:prSet loTypeId="urn:microsoft.com/office/officeart/2005/8/layout/chevron1" loCatId="" qsTypeId="urn:microsoft.com/office/officeart/2005/8/quickstyle/simple4" qsCatId="simple" csTypeId="urn:microsoft.com/office/officeart/2005/8/colors/accent1_2" csCatId="accent1" phldr="1"/>
      <dgm:spPr/>
    </dgm:pt>
    <dgm:pt modelId="{10F4ACE2-2D0B-8546-8F24-8435A73752FA}">
      <dgm:prSet phldrT="[Text]"/>
      <dgm:spPr/>
      <dgm:t>
        <a:bodyPr/>
        <a:lstStyle/>
        <a:p>
          <a:r>
            <a:rPr lang="de-DE" dirty="0" smtClean="0"/>
            <a:t>Aufteilung in Sätze</a:t>
          </a:r>
          <a:endParaRPr lang="de-DE" dirty="0"/>
        </a:p>
      </dgm:t>
    </dgm:pt>
    <dgm:pt modelId="{A3D6AD42-955F-474E-AAD6-C447A3E89A20}" type="parTrans" cxnId="{DA42CAB1-F86A-F74F-BBD5-B7ACE076BFB6}">
      <dgm:prSet/>
      <dgm:spPr/>
      <dgm:t>
        <a:bodyPr/>
        <a:lstStyle/>
        <a:p>
          <a:endParaRPr lang="de-DE"/>
        </a:p>
      </dgm:t>
    </dgm:pt>
    <dgm:pt modelId="{673C3F1A-428B-0C43-8B82-C2DAA9B0A950}" type="sibTrans" cxnId="{DA42CAB1-F86A-F74F-BBD5-B7ACE076BFB6}">
      <dgm:prSet/>
      <dgm:spPr/>
      <dgm:t>
        <a:bodyPr/>
        <a:lstStyle/>
        <a:p>
          <a:endParaRPr lang="de-DE"/>
        </a:p>
      </dgm:t>
    </dgm:pt>
    <dgm:pt modelId="{711B4686-3D59-314A-9019-397FDC295B87}">
      <dgm:prSet phldrT="[Text]"/>
      <dgm:spPr/>
      <dgm:t>
        <a:bodyPr/>
        <a:lstStyle/>
        <a:p>
          <a:r>
            <a:rPr lang="de-DE" dirty="0" smtClean="0"/>
            <a:t>Aufteilung in Wörter</a:t>
          </a:r>
          <a:endParaRPr lang="de-DE" dirty="0"/>
        </a:p>
      </dgm:t>
    </dgm:pt>
    <dgm:pt modelId="{BB3B8F79-DEDA-B341-A28E-599EC0D4E2B2}" type="parTrans" cxnId="{62975D0E-9A94-9441-BE1C-ED395F706051}">
      <dgm:prSet/>
      <dgm:spPr/>
      <dgm:t>
        <a:bodyPr/>
        <a:lstStyle/>
        <a:p>
          <a:endParaRPr lang="de-DE"/>
        </a:p>
      </dgm:t>
    </dgm:pt>
    <dgm:pt modelId="{2D849AD6-6943-E743-B62F-33E8A91580E6}" type="sibTrans" cxnId="{62975D0E-9A94-9441-BE1C-ED395F706051}">
      <dgm:prSet/>
      <dgm:spPr/>
      <dgm:t>
        <a:bodyPr/>
        <a:lstStyle/>
        <a:p>
          <a:endParaRPr lang="de-DE"/>
        </a:p>
      </dgm:t>
    </dgm:pt>
    <dgm:pt modelId="{DA1BE079-54F4-0042-9D28-B813D0CDF04F}">
      <dgm:prSet phldrT="[Text]"/>
      <dgm:spPr/>
      <dgm:t>
        <a:bodyPr/>
        <a:lstStyle/>
        <a:p>
          <a:r>
            <a:rPr lang="de-DE" dirty="0" smtClean="0"/>
            <a:t>Wortarten erkennen</a:t>
          </a:r>
          <a:endParaRPr lang="de-DE" dirty="0"/>
        </a:p>
      </dgm:t>
    </dgm:pt>
    <dgm:pt modelId="{2342243D-B3FD-F942-9C12-F22E16A00809}" type="parTrans" cxnId="{8BEBEABB-6616-F54B-9900-2ED60B92D2C7}">
      <dgm:prSet/>
      <dgm:spPr/>
      <dgm:t>
        <a:bodyPr/>
        <a:lstStyle/>
        <a:p>
          <a:endParaRPr lang="de-DE"/>
        </a:p>
      </dgm:t>
    </dgm:pt>
    <dgm:pt modelId="{FCF3B636-3E61-9345-9451-FCD6CA20821D}" type="sibTrans" cxnId="{8BEBEABB-6616-F54B-9900-2ED60B92D2C7}">
      <dgm:prSet/>
      <dgm:spPr/>
      <dgm:t>
        <a:bodyPr/>
        <a:lstStyle/>
        <a:p>
          <a:endParaRPr lang="de-DE"/>
        </a:p>
      </dgm:t>
    </dgm:pt>
    <dgm:pt modelId="{E1868450-F9BB-0F40-8406-98A3C7CED396}" type="pres">
      <dgm:prSet presAssocID="{B942ABF3-72B7-324E-9E14-04F30C55B78C}" presName="Name0" presStyleCnt="0">
        <dgm:presLayoutVars>
          <dgm:dir/>
          <dgm:animLvl val="lvl"/>
          <dgm:resizeHandles val="exact"/>
        </dgm:presLayoutVars>
      </dgm:prSet>
      <dgm:spPr/>
    </dgm:pt>
    <dgm:pt modelId="{0F6D08DB-9DE9-414A-A35B-CB63F9A7C05A}" type="pres">
      <dgm:prSet presAssocID="{10F4ACE2-2D0B-8546-8F24-8435A73752FA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BA2A542-02FD-DF4C-9FAF-21DFFECCDF26}" type="pres">
      <dgm:prSet presAssocID="{673C3F1A-428B-0C43-8B82-C2DAA9B0A950}" presName="parTxOnlySpace" presStyleCnt="0"/>
      <dgm:spPr/>
    </dgm:pt>
    <dgm:pt modelId="{5D9D0AE9-1BBF-444E-915F-9D4B3B6B1AF7}" type="pres">
      <dgm:prSet presAssocID="{711B4686-3D59-314A-9019-397FDC295B87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D4AD3591-6F63-2F4E-955C-E7A1153B836F}" type="pres">
      <dgm:prSet presAssocID="{2D849AD6-6943-E743-B62F-33E8A91580E6}" presName="parTxOnlySpace" presStyleCnt="0"/>
      <dgm:spPr/>
    </dgm:pt>
    <dgm:pt modelId="{02B49047-8AF6-6F46-A0C1-5A4363637D6F}" type="pres">
      <dgm:prSet presAssocID="{DA1BE079-54F4-0042-9D28-B813D0CDF04F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CAC8A538-EFE8-5C42-B5D2-88CAD8ECDA5C}" type="presOf" srcId="{DA1BE079-54F4-0042-9D28-B813D0CDF04F}" destId="{02B49047-8AF6-6F46-A0C1-5A4363637D6F}" srcOrd="0" destOrd="0" presId="urn:microsoft.com/office/officeart/2005/8/layout/chevron1"/>
    <dgm:cxn modelId="{5F9F253A-DC8E-3347-855B-7EFD7B664E82}" type="presOf" srcId="{711B4686-3D59-314A-9019-397FDC295B87}" destId="{5D9D0AE9-1BBF-444E-915F-9D4B3B6B1AF7}" srcOrd="0" destOrd="0" presId="urn:microsoft.com/office/officeart/2005/8/layout/chevron1"/>
    <dgm:cxn modelId="{62975D0E-9A94-9441-BE1C-ED395F706051}" srcId="{B942ABF3-72B7-324E-9E14-04F30C55B78C}" destId="{711B4686-3D59-314A-9019-397FDC295B87}" srcOrd="1" destOrd="0" parTransId="{BB3B8F79-DEDA-B341-A28E-599EC0D4E2B2}" sibTransId="{2D849AD6-6943-E743-B62F-33E8A91580E6}"/>
    <dgm:cxn modelId="{47B3D56E-E4DF-9A4B-B9FB-C0219D002D89}" type="presOf" srcId="{10F4ACE2-2D0B-8546-8F24-8435A73752FA}" destId="{0F6D08DB-9DE9-414A-A35B-CB63F9A7C05A}" srcOrd="0" destOrd="0" presId="urn:microsoft.com/office/officeart/2005/8/layout/chevron1"/>
    <dgm:cxn modelId="{DA42CAB1-F86A-F74F-BBD5-B7ACE076BFB6}" srcId="{B942ABF3-72B7-324E-9E14-04F30C55B78C}" destId="{10F4ACE2-2D0B-8546-8F24-8435A73752FA}" srcOrd="0" destOrd="0" parTransId="{A3D6AD42-955F-474E-AAD6-C447A3E89A20}" sibTransId="{673C3F1A-428B-0C43-8B82-C2DAA9B0A950}"/>
    <dgm:cxn modelId="{8BEBEABB-6616-F54B-9900-2ED60B92D2C7}" srcId="{B942ABF3-72B7-324E-9E14-04F30C55B78C}" destId="{DA1BE079-54F4-0042-9D28-B813D0CDF04F}" srcOrd="2" destOrd="0" parTransId="{2342243D-B3FD-F942-9C12-F22E16A00809}" sibTransId="{FCF3B636-3E61-9345-9451-FCD6CA20821D}"/>
    <dgm:cxn modelId="{CF0BCB29-9388-A24B-AF48-9C991370A91C}" type="presOf" srcId="{B942ABF3-72B7-324E-9E14-04F30C55B78C}" destId="{E1868450-F9BB-0F40-8406-98A3C7CED396}" srcOrd="0" destOrd="0" presId="urn:microsoft.com/office/officeart/2005/8/layout/chevron1"/>
    <dgm:cxn modelId="{635F2B6C-B731-AA41-978F-DF3386E8F530}" type="presParOf" srcId="{E1868450-F9BB-0F40-8406-98A3C7CED396}" destId="{0F6D08DB-9DE9-414A-A35B-CB63F9A7C05A}" srcOrd="0" destOrd="0" presId="urn:microsoft.com/office/officeart/2005/8/layout/chevron1"/>
    <dgm:cxn modelId="{83A55BCF-47AE-EE4A-AC47-599CFA2BACFC}" type="presParOf" srcId="{E1868450-F9BB-0F40-8406-98A3C7CED396}" destId="{6BA2A542-02FD-DF4C-9FAF-21DFFECCDF26}" srcOrd="1" destOrd="0" presId="urn:microsoft.com/office/officeart/2005/8/layout/chevron1"/>
    <dgm:cxn modelId="{FEA05611-77D4-7C42-A44F-CE51F3FB601B}" type="presParOf" srcId="{E1868450-F9BB-0F40-8406-98A3C7CED396}" destId="{5D9D0AE9-1BBF-444E-915F-9D4B3B6B1AF7}" srcOrd="2" destOrd="0" presId="urn:microsoft.com/office/officeart/2005/8/layout/chevron1"/>
    <dgm:cxn modelId="{ABC1C3D8-3BB4-324C-8D74-668F5EE70D5D}" type="presParOf" srcId="{E1868450-F9BB-0F40-8406-98A3C7CED396}" destId="{D4AD3591-6F63-2F4E-955C-E7A1153B836F}" srcOrd="3" destOrd="0" presId="urn:microsoft.com/office/officeart/2005/8/layout/chevron1"/>
    <dgm:cxn modelId="{FD000151-30FB-F143-9C45-80274B0014C4}" type="presParOf" srcId="{E1868450-F9BB-0F40-8406-98A3C7CED396}" destId="{02B49047-8AF6-6F46-A0C1-5A4363637D6F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942ABF3-72B7-324E-9E14-04F30C55B78C}" type="doc">
      <dgm:prSet loTypeId="urn:microsoft.com/office/officeart/2005/8/layout/chevron1" loCatId="" qsTypeId="urn:microsoft.com/office/officeart/2005/8/quickstyle/simple4" qsCatId="simple" csTypeId="urn:microsoft.com/office/officeart/2005/8/colors/accent1_2" csCatId="accent1" phldr="1"/>
      <dgm:spPr/>
    </dgm:pt>
    <dgm:pt modelId="{5B6E254C-1720-ED48-B2E9-7C84CD5AF158}">
      <dgm:prSet/>
      <dgm:spPr/>
      <dgm:t>
        <a:bodyPr/>
        <a:lstStyle/>
        <a:p>
          <a:r>
            <a:rPr lang="de-DE" dirty="0" smtClean="0"/>
            <a:t>Einheiten erkennen</a:t>
          </a:r>
          <a:endParaRPr lang="de-DE" dirty="0"/>
        </a:p>
      </dgm:t>
    </dgm:pt>
    <dgm:pt modelId="{28BDDB04-6EF6-F84B-85F7-A8F1AB1B7D1E}" type="parTrans" cxnId="{DFE5355E-426C-A44B-A54A-A09D098554F8}">
      <dgm:prSet/>
      <dgm:spPr/>
      <dgm:t>
        <a:bodyPr/>
        <a:lstStyle/>
        <a:p>
          <a:endParaRPr lang="de-DE"/>
        </a:p>
      </dgm:t>
    </dgm:pt>
    <dgm:pt modelId="{D11265F5-1499-4845-BB62-95B58B0EF577}" type="sibTrans" cxnId="{DFE5355E-426C-A44B-A54A-A09D098554F8}">
      <dgm:prSet/>
      <dgm:spPr/>
      <dgm:t>
        <a:bodyPr/>
        <a:lstStyle/>
        <a:p>
          <a:endParaRPr lang="de-DE"/>
        </a:p>
      </dgm:t>
    </dgm:pt>
    <dgm:pt modelId="{74576AE4-40BD-0049-A24F-DB4AB0944A46}">
      <dgm:prSet/>
      <dgm:spPr/>
      <dgm:t>
        <a:bodyPr/>
        <a:lstStyle/>
        <a:p>
          <a:r>
            <a:rPr lang="de-DE" dirty="0" smtClean="0"/>
            <a:t>Beziehungen erkennen</a:t>
          </a:r>
          <a:endParaRPr lang="de-DE" dirty="0"/>
        </a:p>
      </dgm:t>
    </dgm:pt>
    <dgm:pt modelId="{D72F2CE0-D845-854A-A022-34156D6C2ADF}" type="parTrans" cxnId="{C4F132E9-DE82-804E-B0FD-AAA5F62A08CD}">
      <dgm:prSet/>
      <dgm:spPr/>
      <dgm:t>
        <a:bodyPr/>
        <a:lstStyle/>
        <a:p>
          <a:endParaRPr lang="de-DE"/>
        </a:p>
      </dgm:t>
    </dgm:pt>
    <dgm:pt modelId="{0AFE4FEB-5D7B-FA42-8DE7-01301CC27D2D}" type="sibTrans" cxnId="{C4F132E9-DE82-804E-B0FD-AAA5F62A08CD}">
      <dgm:prSet/>
      <dgm:spPr/>
      <dgm:t>
        <a:bodyPr/>
        <a:lstStyle/>
        <a:p>
          <a:endParaRPr lang="de-DE"/>
        </a:p>
      </dgm:t>
    </dgm:pt>
    <dgm:pt modelId="{E1868450-F9BB-0F40-8406-98A3C7CED396}" type="pres">
      <dgm:prSet presAssocID="{B942ABF3-72B7-324E-9E14-04F30C55B78C}" presName="Name0" presStyleCnt="0">
        <dgm:presLayoutVars>
          <dgm:dir/>
          <dgm:animLvl val="lvl"/>
          <dgm:resizeHandles val="exact"/>
        </dgm:presLayoutVars>
      </dgm:prSet>
      <dgm:spPr/>
    </dgm:pt>
    <dgm:pt modelId="{85233493-5921-A842-92BC-228C9B5CDC04}" type="pres">
      <dgm:prSet presAssocID="{5B6E254C-1720-ED48-B2E9-7C84CD5AF158}" presName="parTxOnly" presStyleLbl="node1" presStyleIdx="0" presStyleCnt="2" custLinFactNeighborX="1673" custLinFactNeighborY="-79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1EED1632-6FD4-794E-9C06-C399A40AFF63}" type="pres">
      <dgm:prSet presAssocID="{D11265F5-1499-4845-BB62-95B58B0EF577}" presName="parTxOnlySpace" presStyleCnt="0"/>
      <dgm:spPr/>
    </dgm:pt>
    <dgm:pt modelId="{B565EB1F-8B26-494E-992D-89E6C99816C8}" type="pres">
      <dgm:prSet presAssocID="{74576AE4-40BD-0049-A24F-DB4AB0944A46}" presName="parTxOnly" presStyleLbl="node1" presStyleIdx="1" presStyleCnt="2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DFE5355E-426C-A44B-A54A-A09D098554F8}" srcId="{B942ABF3-72B7-324E-9E14-04F30C55B78C}" destId="{5B6E254C-1720-ED48-B2E9-7C84CD5AF158}" srcOrd="0" destOrd="0" parTransId="{28BDDB04-6EF6-F84B-85F7-A8F1AB1B7D1E}" sibTransId="{D11265F5-1499-4845-BB62-95B58B0EF577}"/>
    <dgm:cxn modelId="{5E636788-2D91-1542-A289-BC1A7068DD5F}" type="presOf" srcId="{5B6E254C-1720-ED48-B2E9-7C84CD5AF158}" destId="{85233493-5921-A842-92BC-228C9B5CDC04}" srcOrd="0" destOrd="0" presId="urn:microsoft.com/office/officeart/2005/8/layout/chevron1"/>
    <dgm:cxn modelId="{7A45D3AB-2E6A-3249-A9D8-0566000541D3}" type="presOf" srcId="{B942ABF3-72B7-324E-9E14-04F30C55B78C}" destId="{E1868450-F9BB-0F40-8406-98A3C7CED396}" srcOrd="0" destOrd="0" presId="urn:microsoft.com/office/officeart/2005/8/layout/chevron1"/>
    <dgm:cxn modelId="{46D757AF-0CC6-9741-A251-0E4C0B239485}" type="presOf" srcId="{74576AE4-40BD-0049-A24F-DB4AB0944A46}" destId="{B565EB1F-8B26-494E-992D-89E6C99816C8}" srcOrd="0" destOrd="0" presId="urn:microsoft.com/office/officeart/2005/8/layout/chevron1"/>
    <dgm:cxn modelId="{C4F132E9-DE82-804E-B0FD-AAA5F62A08CD}" srcId="{B942ABF3-72B7-324E-9E14-04F30C55B78C}" destId="{74576AE4-40BD-0049-A24F-DB4AB0944A46}" srcOrd="1" destOrd="0" parTransId="{D72F2CE0-D845-854A-A022-34156D6C2ADF}" sibTransId="{0AFE4FEB-5D7B-FA42-8DE7-01301CC27D2D}"/>
    <dgm:cxn modelId="{949817AA-E5D8-0043-B94D-45D340D78BE5}" type="presParOf" srcId="{E1868450-F9BB-0F40-8406-98A3C7CED396}" destId="{85233493-5921-A842-92BC-228C9B5CDC04}" srcOrd="0" destOrd="0" presId="urn:microsoft.com/office/officeart/2005/8/layout/chevron1"/>
    <dgm:cxn modelId="{8EB6D1D9-6812-1143-A976-3EECF402448B}" type="presParOf" srcId="{E1868450-F9BB-0F40-8406-98A3C7CED396}" destId="{1EED1632-6FD4-794E-9C06-C399A40AFF63}" srcOrd="1" destOrd="0" presId="urn:microsoft.com/office/officeart/2005/8/layout/chevron1"/>
    <dgm:cxn modelId="{04CEC4CB-ACF0-DF44-A08F-E87E83E66279}" type="presParOf" srcId="{E1868450-F9BB-0F40-8406-98A3C7CED396}" destId="{B565EB1F-8B26-494E-992D-89E6C99816C8}" srcOrd="2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B942ABF3-72B7-324E-9E14-04F30C55B78C}" type="doc">
      <dgm:prSet loTypeId="urn:microsoft.com/office/officeart/2005/8/layout/chevron1" loCatId="" qsTypeId="urn:microsoft.com/office/officeart/2005/8/quickstyle/simple4" qsCatId="simple" csTypeId="urn:microsoft.com/office/officeart/2005/8/colors/accent1_2" csCatId="accent1" phldr="1"/>
      <dgm:spPr/>
    </dgm:pt>
    <dgm:pt modelId="{10F4ACE2-2D0B-8546-8F24-8435A73752FA}">
      <dgm:prSet phldrT="[Text]"/>
      <dgm:spPr/>
      <dgm:t>
        <a:bodyPr/>
        <a:lstStyle/>
        <a:p>
          <a:r>
            <a:rPr lang="de-DE" dirty="0" smtClean="0"/>
            <a:t>Aufteilung in Sätze</a:t>
          </a:r>
          <a:endParaRPr lang="de-DE" dirty="0"/>
        </a:p>
      </dgm:t>
    </dgm:pt>
    <dgm:pt modelId="{A3D6AD42-955F-474E-AAD6-C447A3E89A20}" type="parTrans" cxnId="{DA42CAB1-F86A-F74F-BBD5-B7ACE076BFB6}">
      <dgm:prSet/>
      <dgm:spPr/>
      <dgm:t>
        <a:bodyPr/>
        <a:lstStyle/>
        <a:p>
          <a:endParaRPr lang="de-DE"/>
        </a:p>
      </dgm:t>
    </dgm:pt>
    <dgm:pt modelId="{673C3F1A-428B-0C43-8B82-C2DAA9B0A950}" type="sibTrans" cxnId="{DA42CAB1-F86A-F74F-BBD5-B7ACE076BFB6}">
      <dgm:prSet/>
      <dgm:spPr/>
      <dgm:t>
        <a:bodyPr/>
        <a:lstStyle/>
        <a:p>
          <a:endParaRPr lang="de-DE"/>
        </a:p>
      </dgm:t>
    </dgm:pt>
    <dgm:pt modelId="{711B4686-3D59-314A-9019-397FDC295B87}">
      <dgm:prSet phldrT="[Text]"/>
      <dgm:spPr/>
      <dgm:t>
        <a:bodyPr/>
        <a:lstStyle/>
        <a:p>
          <a:r>
            <a:rPr lang="de-DE" dirty="0" smtClean="0"/>
            <a:t>Aufteilung in Wörter</a:t>
          </a:r>
          <a:endParaRPr lang="de-DE" dirty="0"/>
        </a:p>
      </dgm:t>
    </dgm:pt>
    <dgm:pt modelId="{BB3B8F79-DEDA-B341-A28E-599EC0D4E2B2}" type="parTrans" cxnId="{62975D0E-9A94-9441-BE1C-ED395F706051}">
      <dgm:prSet/>
      <dgm:spPr/>
      <dgm:t>
        <a:bodyPr/>
        <a:lstStyle/>
        <a:p>
          <a:endParaRPr lang="de-DE"/>
        </a:p>
      </dgm:t>
    </dgm:pt>
    <dgm:pt modelId="{2D849AD6-6943-E743-B62F-33E8A91580E6}" type="sibTrans" cxnId="{62975D0E-9A94-9441-BE1C-ED395F706051}">
      <dgm:prSet/>
      <dgm:spPr/>
      <dgm:t>
        <a:bodyPr/>
        <a:lstStyle/>
        <a:p>
          <a:endParaRPr lang="de-DE"/>
        </a:p>
      </dgm:t>
    </dgm:pt>
    <dgm:pt modelId="{DA1BE079-54F4-0042-9D28-B813D0CDF04F}">
      <dgm:prSet phldrT="[Text]"/>
      <dgm:spPr/>
      <dgm:t>
        <a:bodyPr/>
        <a:lstStyle/>
        <a:p>
          <a:r>
            <a:rPr lang="de-DE" dirty="0" smtClean="0"/>
            <a:t>Wortarten erkennen</a:t>
          </a:r>
          <a:endParaRPr lang="de-DE" dirty="0"/>
        </a:p>
      </dgm:t>
    </dgm:pt>
    <dgm:pt modelId="{2342243D-B3FD-F942-9C12-F22E16A00809}" type="parTrans" cxnId="{8BEBEABB-6616-F54B-9900-2ED60B92D2C7}">
      <dgm:prSet/>
      <dgm:spPr/>
      <dgm:t>
        <a:bodyPr/>
        <a:lstStyle/>
        <a:p>
          <a:endParaRPr lang="de-DE"/>
        </a:p>
      </dgm:t>
    </dgm:pt>
    <dgm:pt modelId="{FCF3B636-3E61-9345-9451-FCD6CA20821D}" type="sibTrans" cxnId="{8BEBEABB-6616-F54B-9900-2ED60B92D2C7}">
      <dgm:prSet/>
      <dgm:spPr/>
      <dgm:t>
        <a:bodyPr/>
        <a:lstStyle/>
        <a:p>
          <a:endParaRPr lang="de-DE"/>
        </a:p>
      </dgm:t>
    </dgm:pt>
    <dgm:pt modelId="{E1868450-F9BB-0F40-8406-98A3C7CED396}" type="pres">
      <dgm:prSet presAssocID="{B942ABF3-72B7-324E-9E14-04F30C55B78C}" presName="Name0" presStyleCnt="0">
        <dgm:presLayoutVars>
          <dgm:dir/>
          <dgm:animLvl val="lvl"/>
          <dgm:resizeHandles val="exact"/>
        </dgm:presLayoutVars>
      </dgm:prSet>
      <dgm:spPr/>
    </dgm:pt>
    <dgm:pt modelId="{0F6D08DB-9DE9-414A-A35B-CB63F9A7C05A}" type="pres">
      <dgm:prSet presAssocID="{10F4ACE2-2D0B-8546-8F24-8435A73752FA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BA2A542-02FD-DF4C-9FAF-21DFFECCDF26}" type="pres">
      <dgm:prSet presAssocID="{673C3F1A-428B-0C43-8B82-C2DAA9B0A950}" presName="parTxOnlySpace" presStyleCnt="0"/>
      <dgm:spPr/>
    </dgm:pt>
    <dgm:pt modelId="{5D9D0AE9-1BBF-444E-915F-9D4B3B6B1AF7}" type="pres">
      <dgm:prSet presAssocID="{711B4686-3D59-314A-9019-397FDC295B87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D4AD3591-6F63-2F4E-955C-E7A1153B836F}" type="pres">
      <dgm:prSet presAssocID="{2D849AD6-6943-E743-B62F-33E8A91580E6}" presName="parTxOnlySpace" presStyleCnt="0"/>
      <dgm:spPr/>
    </dgm:pt>
    <dgm:pt modelId="{02B49047-8AF6-6F46-A0C1-5A4363637D6F}" type="pres">
      <dgm:prSet presAssocID="{DA1BE079-54F4-0042-9D28-B813D0CDF04F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C82FBE62-159A-B84B-9EE6-D35F4DA985D8}" type="presOf" srcId="{DA1BE079-54F4-0042-9D28-B813D0CDF04F}" destId="{02B49047-8AF6-6F46-A0C1-5A4363637D6F}" srcOrd="0" destOrd="0" presId="urn:microsoft.com/office/officeart/2005/8/layout/chevron1"/>
    <dgm:cxn modelId="{62975D0E-9A94-9441-BE1C-ED395F706051}" srcId="{B942ABF3-72B7-324E-9E14-04F30C55B78C}" destId="{711B4686-3D59-314A-9019-397FDC295B87}" srcOrd="1" destOrd="0" parTransId="{BB3B8F79-DEDA-B341-A28E-599EC0D4E2B2}" sibTransId="{2D849AD6-6943-E743-B62F-33E8A91580E6}"/>
    <dgm:cxn modelId="{DA42CAB1-F86A-F74F-BBD5-B7ACE076BFB6}" srcId="{B942ABF3-72B7-324E-9E14-04F30C55B78C}" destId="{10F4ACE2-2D0B-8546-8F24-8435A73752FA}" srcOrd="0" destOrd="0" parTransId="{A3D6AD42-955F-474E-AAD6-C447A3E89A20}" sibTransId="{673C3F1A-428B-0C43-8B82-C2DAA9B0A950}"/>
    <dgm:cxn modelId="{8BEBEABB-6616-F54B-9900-2ED60B92D2C7}" srcId="{B942ABF3-72B7-324E-9E14-04F30C55B78C}" destId="{DA1BE079-54F4-0042-9D28-B813D0CDF04F}" srcOrd="2" destOrd="0" parTransId="{2342243D-B3FD-F942-9C12-F22E16A00809}" sibTransId="{FCF3B636-3E61-9345-9451-FCD6CA20821D}"/>
    <dgm:cxn modelId="{41800069-EB79-5741-BCC3-FB42B8279B0E}" type="presOf" srcId="{711B4686-3D59-314A-9019-397FDC295B87}" destId="{5D9D0AE9-1BBF-444E-915F-9D4B3B6B1AF7}" srcOrd="0" destOrd="0" presId="urn:microsoft.com/office/officeart/2005/8/layout/chevron1"/>
    <dgm:cxn modelId="{6CD91434-58E8-4D4C-AD4E-F5A3765D35E0}" type="presOf" srcId="{B942ABF3-72B7-324E-9E14-04F30C55B78C}" destId="{E1868450-F9BB-0F40-8406-98A3C7CED396}" srcOrd="0" destOrd="0" presId="urn:microsoft.com/office/officeart/2005/8/layout/chevron1"/>
    <dgm:cxn modelId="{BB7A7B75-903D-154A-98BC-39764AECC205}" type="presOf" srcId="{10F4ACE2-2D0B-8546-8F24-8435A73752FA}" destId="{0F6D08DB-9DE9-414A-A35B-CB63F9A7C05A}" srcOrd="0" destOrd="0" presId="urn:microsoft.com/office/officeart/2005/8/layout/chevron1"/>
    <dgm:cxn modelId="{5D2E0C44-4D14-E64B-B14E-8751BDDB09E5}" type="presParOf" srcId="{E1868450-F9BB-0F40-8406-98A3C7CED396}" destId="{0F6D08DB-9DE9-414A-A35B-CB63F9A7C05A}" srcOrd="0" destOrd="0" presId="urn:microsoft.com/office/officeart/2005/8/layout/chevron1"/>
    <dgm:cxn modelId="{3CF567AE-E86C-BF44-B603-91187F71F1CF}" type="presParOf" srcId="{E1868450-F9BB-0F40-8406-98A3C7CED396}" destId="{6BA2A542-02FD-DF4C-9FAF-21DFFECCDF26}" srcOrd="1" destOrd="0" presId="urn:microsoft.com/office/officeart/2005/8/layout/chevron1"/>
    <dgm:cxn modelId="{19F39CAC-1368-BA4D-83A4-8F2543D0D698}" type="presParOf" srcId="{E1868450-F9BB-0F40-8406-98A3C7CED396}" destId="{5D9D0AE9-1BBF-444E-915F-9D4B3B6B1AF7}" srcOrd="2" destOrd="0" presId="urn:microsoft.com/office/officeart/2005/8/layout/chevron1"/>
    <dgm:cxn modelId="{15C344C9-9A93-6F4F-9938-8CEF79B7BE73}" type="presParOf" srcId="{E1868450-F9BB-0F40-8406-98A3C7CED396}" destId="{D4AD3591-6F63-2F4E-955C-E7A1153B836F}" srcOrd="3" destOrd="0" presId="urn:microsoft.com/office/officeart/2005/8/layout/chevron1"/>
    <dgm:cxn modelId="{B17D9397-DA2C-304C-9757-B9A9B1D363DD}" type="presParOf" srcId="{E1868450-F9BB-0F40-8406-98A3C7CED396}" destId="{02B49047-8AF6-6F46-A0C1-5A4363637D6F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6D08DB-9DE9-414A-A35B-CB63F9A7C05A}">
      <dsp:nvSpPr>
        <dsp:cNvPr id="0" name=""/>
        <dsp:cNvSpPr/>
      </dsp:nvSpPr>
      <dsp:spPr>
        <a:xfrm>
          <a:off x="2381" y="517259"/>
          <a:ext cx="2901156" cy="1160462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0013" tIns="33338" rIns="33338" bIns="33338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500" kern="1200" dirty="0" smtClean="0"/>
            <a:t>Aufteilung in Sätze</a:t>
          </a:r>
          <a:endParaRPr lang="de-DE" sz="2500" kern="1200" dirty="0"/>
        </a:p>
      </dsp:txBody>
      <dsp:txXfrm>
        <a:off x="582612" y="517259"/>
        <a:ext cx="1740694" cy="1160462"/>
      </dsp:txXfrm>
    </dsp:sp>
    <dsp:sp modelId="{5D9D0AE9-1BBF-444E-915F-9D4B3B6B1AF7}">
      <dsp:nvSpPr>
        <dsp:cNvPr id="0" name=""/>
        <dsp:cNvSpPr/>
      </dsp:nvSpPr>
      <dsp:spPr>
        <a:xfrm>
          <a:off x="2613421" y="517259"/>
          <a:ext cx="2901156" cy="1160462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0013" tIns="33338" rIns="33338" bIns="33338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500" kern="1200" dirty="0" smtClean="0"/>
            <a:t>Aufteilung in Wörter</a:t>
          </a:r>
          <a:endParaRPr lang="de-DE" sz="2500" kern="1200" dirty="0"/>
        </a:p>
      </dsp:txBody>
      <dsp:txXfrm>
        <a:off x="3193652" y="517259"/>
        <a:ext cx="1740694" cy="1160462"/>
      </dsp:txXfrm>
    </dsp:sp>
    <dsp:sp modelId="{02B49047-8AF6-6F46-A0C1-5A4363637D6F}">
      <dsp:nvSpPr>
        <dsp:cNvPr id="0" name=""/>
        <dsp:cNvSpPr/>
      </dsp:nvSpPr>
      <dsp:spPr>
        <a:xfrm>
          <a:off x="5224462" y="517259"/>
          <a:ext cx="2901156" cy="1160462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0013" tIns="33338" rIns="33338" bIns="33338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500" kern="1200" dirty="0" smtClean="0"/>
            <a:t>Wortarten erkennen</a:t>
          </a:r>
          <a:endParaRPr lang="de-DE" sz="2500" kern="1200" dirty="0"/>
        </a:p>
      </dsp:txBody>
      <dsp:txXfrm>
        <a:off x="5804693" y="517259"/>
        <a:ext cx="1740694" cy="116046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5233493-5921-A842-92BC-228C9B5CDC04}">
      <dsp:nvSpPr>
        <dsp:cNvPr id="0" name=""/>
        <dsp:cNvSpPr/>
      </dsp:nvSpPr>
      <dsp:spPr>
        <a:xfrm>
          <a:off x="14288" y="242066"/>
          <a:ext cx="4270374" cy="1708149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0015" tIns="40005" rIns="40005" bIns="40005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3000" kern="1200" dirty="0" smtClean="0"/>
            <a:t>Einheiten erkennen</a:t>
          </a:r>
          <a:endParaRPr lang="de-DE" sz="3000" kern="1200" dirty="0"/>
        </a:p>
      </dsp:txBody>
      <dsp:txXfrm>
        <a:off x="868363" y="242066"/>
        <a:ext cx="2562225" cy="1708149"/>
      </dsp:txXfrm>
    </dsp:sp>
    <dsp:sp modelId="{B565EB1F-8B26-494E-992D-89E6C99816C8}">
      <dsp:nvSpPr>
        <dsp:cNvPr id="0" name=""/>
        <dsp:cNvSpPr/>
      </dsp:nvSpPr>
      <dsp:spPr>
        <a:xfrm>
          <a:off x="3850481" y="243416"/>
          <a:ext cx="4270374" cy="1708149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0015" tIns="40005" rIns="40005" bIns="40005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3000" kern="1200" dirty="0" smtClean="0"/>
            <a:t>Beziehungen erkennen</a:t>
          </a:r>
          <a:endParaRPr lang="de-DE" sz="3000" kern="1200" dirty="0"/>
        </a:p>
      </dsp:txBody>
      <dsp:txXfrm>
        <a:off x="4704556" y="243416"/>
        <a:ext cx="2562225" cy="170814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F6D08DB-9DE9-414A-A35B-CB63F9A7C05A}">
      <dsp:nvSpPr>
        <dsp:cNvPr id="0" name=""/>
        <dsp:cNvSpPr/>
      </dsp:nvSpPr>
      <dsp:spPr>
        <a:xfrm>
          <a:off x="2381" y="517259"/>
          <a:ext cx="2901156" cy="1160462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0013" tIns="33338" rIns="33338" bIns="33338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500" kern="1200" dirty="0" smtClean="0"/>
            <a:t>Aufteilung in Sätze</a:t>
          </a:r>
          <a:endParaRPr lang="de-DE" sz="2500" kern="1200" dirty="0"/>
        </a:p>
      </dsp:txBody>
      <dsp:txXfrm>
        <a:off x="582612" y="517259"/>
        <a:ext cx="1740694" cy="1160462"/>
      </dsp:txXfrm>
    </dsp:sp>
    <dsp:sp modelId="{5D9D0AE9-1BBF-444E-915F-9D4B3B6B1AF7}">
      <dsp:nvSpPr>
        <dsp:cNvPr id="0" name=""/>
        <dsp:cNvSpPr/>
      </dsp:nvSpPr>
      <dsp:spPr>
        <a:xfrm>
          <a:off x="2613421" y="517259"/>
          <a:ext cx="2901156" cy="1160462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0013" tIns="33338" rIns="33338" bIns="33338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500" kern="1200" dirty="0" smtClean="0"/>
            <a:t>Aufteilung in Wörter</a:t>
          </a:r>
          <a:endParaRPr lang="de-DE" sz="2500" kern="1200" dirty="0"/>
        </a:p>
      </dsp:txBody>
      <dsp:txXfrm>
        <a:off x="3193652" y="517259"/>
        <a:ext cx="1740694" cy="1160462"/>
      </dsp:txXfrm>
    </dsp:sp>
    <dsp:sp modelId="{02B49047-8AF6-6F46-A0C1-5A4363637D6F}">
      <dsp:nvSpPr>
        <dsp:cNvPr id="0" name=""/>
        <dsp:cNvSpPr/>
      </dsp:nvSpPr>
      <dsp:spPr>
        <a:xfrm>
          <a:off x="5224462" y="517259"/>
          <a:ext cx="2901156" cy="1160462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98000"/>
                <a:lumMod val="114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0000"/>
                <a:lumMod val="84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4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00013" tIns="33338" rIns="33338" bIns="33338" numCol="1" spcCol="1270" anchor="ctr" anchorCtr="0">
          <a:noAutofit/>
        </a:bodyPr>
        <a:lstStyle/>
        <a:p>
          <a:pPr lvl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de-DE" sz="2500" kern="1200" dirty="0" smtClean="0"/>
            <a:t>Wortarten erkennen</a:t>
          </a:r>
          <a:endParaRPr lang="de-DE" sz="2500" kern="1200" dirty="0"/>
        </a:p>
      </dsp:txBody>
      <dsp:txXfrm>
        <a:off x="5804693" y="517259"/>
        <a:ext cx="1740694" cy="11604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png>
</file>

<file path=ppt/media/image4.png>
</file>

<file path=ppt/media/image5.png>
</file>

<file path=ppt/media/image6.tiff>
</file>

<file path=ppt/media/image7.tif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1F677A9-B6A7-6E46-97C3-A515ED67FF1A}" type="datetimeFigureOut">
              <a:rPr lang="de-DE" smtClean="0"/>
              <a:t>10.01.18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1F5EFB-CF53-5448-8ABD-617BF9F626A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57536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1F5EFB-CF53-5448-8ABD-617BF9F626A0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47723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1F5EFB-CF53-5448-8ABD-617BF9F626A0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71917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smtClean="0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D5C89A-9B42-5A4E-9629-36F89C023444}" type="datetime1">
              <a:rPr lang="de-DE" smtClean="0"/>
              <a:t>10.01.18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0A466-90DB-124D-852F-FEA21AA3D34A}" type="datetime1">
              <a:rPr lang="de-DE" smtClean="0"/>
              <a:t>10.01.18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51BA5-C8D7-694B-B8FD-A75139E9BBED}" type="datetime1">
              <a:rPr lang="de-DE" smtClean="0"/>
              <a:t>10.01.18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de-DE" smtClean="0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5F6BD1-205E-6D4B-A331-E1CCF1AD9241}" type="datetime1">
              <a:rPr lang="de-DE" smtClean="0"/>
              <a:t>10.01.18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C2679A-E456-CB4A-9830-D0773F090287}" type="datetime1">
              <a:rPr lang="de-DE" smtClean="0"/>
              <a:t>10.01.18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44850B-9A4B-204A-8AC6-C31E68E8A174}" type="datetime1">
              <a:rPr lang="de-DE" smtClean="0"/>
              <a:t>10.01.18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EE510-C6DB-2941-B00B-56CC2E4B1E1E}" type="datetime1">
              <a:rPr lang="de-DE" smtClean="0"/>
              <a:t>10.01.18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11422E-E874-7248-8348-7A1941C946AE}" type="datetime1">
              <a:rPr lang="de-DE" smtClean="0"/>
              <a:t>10.01.18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81FFE7-F7AC-7441-8FD4-B67872E70F3F}" type="datetime1">
              <a:rPr lang="de-DE" smtClean="0"/>
              <a:t>10.01.18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2DCF10-077B-D048-A89A-EA3A58EE055B}" type="datetime1">
              <a:rPr lang="de-DE" smtClean="0"/>
              <a:t>10.01.18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3B92B0-89F4-FE40-A8FC-7F0BD94135FF}" type="datetime1">
              <a:rPr lang="de-DE" smtClean="0"/>
              <a:t>10.01.18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BC090F-730E-BC4B-8697-D6602002CBA8}" type="datetime1">
              <a:rPr lang="de-DE" smtClean="0"/>
              <a:t>10.01.18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12D9E1-439F-C645-BEEB-9B8BD18E8FD2}" type="datetime1">
              <a:rPr lang="de-DE" smtClean="0"/>
              <a:t>10.01.18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14FD8-AD12-1F4F-9BA3-882668383236}" type="datetime1">
              <a:rPr lang="de-DE" smtClean="0"/>
              <a:t>10.01.18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2FE125-3F41-8547-956E-5034D2C987D5}" type="datetime1">
              <a:rPr lang="de-DE" smtClean="0"/>
              <a:t>10.01.18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CD58A4-5C42-694F-A931-4E469D4E4165}" type="datetime1">
              <a:rPr lang="de-DE" smtClean="0"/>
              <a:t>10.01.18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 smtClean="0"/>
              <a:t>Bild auf Platzhalter ziehen oder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F6AF7E-6F6D-9F45-AFCB-7D9ED9670D17}" type="datetime1">
              <a:rPr lang="de-DE" smtClean="0"/>
              <a:t>10.01.18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image" Target="../media/image3.png"/><Relationship Id="rId21" Type="http://schemas.openxmlformats.org/officeDocument/2006/relationships/image" Target="../media/image4.png"/><Relationship Id="rId22" Type="http://schemas.openxmlformats.org/officeDocument/2006/relationships/image" Target="../media/image5.pn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de-DE" smtClean="0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F0CF6CAA-8965-704D-B226-6C26F65F9826}" type="datetime1">
              <a:rPr lang="de-DE" smtClean="0"/>
              <a:t>10.01.18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‹Nr.›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en.wikipedia.org/wiki/Tree_(data_structure)" TargetMode="External"/><Relationship Id="rId3" Type="http://schemas.openxmlformats.org/officeDocument/2006/relationships/hyperlink" Target="http://www.nltk.org/book/ch07.html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1" Type="http://schemas.openxmlformats.org/officeDocument/2006/relationships/diagramColors" Target="../diagrams/colors2.xml"/><Relationship Id="rId12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diagramData" Target="../diagrams/data1.xml"/><Relationship Id="rId4" Type="http://schemas.openxmlformats.org/officeDocument/2006/relationships/diagramLayout" Target="../diagrams/layout1.xml"/><Relationship Id="rId5" Type="http://schemas.openxmlformats.org/officeDocument/2006/relationships/diagramQuickStyle" Target="../diagrams/quickStyle1.xml"/><Relationship Id="rId6" Type="http://schemas.openxmlformats.org/officeDocument/2006/relationships/diagramColors" Target="../diagrams/colors1.xml"/><Relationship Id="rId7" Type="http://schemas.microsoft.com/office/2007/relationships/diagramDrawing" Target="../diagrams/drawing1.xml"/><Relationship Id="rId8" Type="http://schemas.openxmlformats.org/officeDocument/2006/relationships/diagramData" Target="../diagrams/data2.xml"/><Relationship Id="rId9" Type="http://schemas.openxmlformats.org/officeDocument/2006/relationships/diagramLayout" Target="../diagrams/layout2.xml"/><Relationship Id="rId10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hypermedia.ids-mannheim.de/call/public/gruwi.ansicht?v_typ=o&amp;v_id=5886" TargetMode="External"/><Relationship Id="rId3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b="1" dirty="0" err="1"/>
              <a:t>Extracting</a:t>
            </a:r>
            <a:r>
              <a:rPr lang="de-DE" b="1" dirty="0"/>
              <a:t> Information </a:t>
            </a:r>
            <a:r>
              <a:rPr lang="de-DE" b="1" dirty="0" err="1"/>
              <a:t>from</a:t>
            </a:r>
            <a:r>
              <a:rPr lang="de-DE" b="1" dirty="0"/>
              <a:t> Text 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 smtClean="0"/>
              <a:t>Marvin Krüger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36882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Chinking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>
                <a:sym typeface="Wingdings"/>
              </a:rPr>
              <a:t> Was soll </a:t>
            </a:r>
            <a:r>
              <a:rPr lang="de-DE" dirty="0" err="1" smtClean="0">
                <a:sym typeface="Wingdings"/>
              </a:rPr>
              <a:t>Chunk</a:t>
            </a:r>
            <a:r>
              <a:rPr lang="de-DE" dirty="0" smtClean="0">
                <a:sym typeface="Wingdings"/>
              </a:rPr>
              <a:t> nicht sein</a:t>
            </a:r>
          </a:p>
          <a:p>
            <a:pPr lvl="1"/>
            <a:r>
              <a:rPr lang="de-DE" dirty="0" smtClean="0">
                <a:sym typeface="Wingdings"/>
              </a:rPr>
              <a:t>Python </a:t>
            </a:r>
            <a:r>
              <a:rPr lang="de-DE" dirty="0" err="1" smtClean="0">
                <a:sym typeface="Wingdings"/>
              </a:rPr>
              <a:t>example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4971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Andere </a:t>
            </a:r>
            <a:r>
              <a:rPr lang="de-DE" dirty="0" err="1" smtClean="0"/>
              <a:t>Chunks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Eigene Definition von </a:t>
            </a:r>
            <a:r>
              <a:rPr lang="de-DE" dirty="0" err="1" smtClean="0"/>
              <a:t>Chunk</a:t>
            </a:r>
            <a:r>
              <a:rPr lang="de-DE" dirty="0" smtClean="0"/>
              <a:t> möglich</a:t>
            </a:r>
          </a:p>
          <a:p>
            <a:pPr lvl="1"/>
            <a:r>
              <a:rPr lang="de-DE" dirty="0" smtClean="0"/>
              <a:t>Je nach Anwendungsfall versch. </a:t>
            </a:r>
            <a:r>
              <a:rPr lang="de-DE" dirty="0" err="1" smtClean="0"/>
              <a:t>Chunks</a:t>
            </a:r>
            <a:r>
              <a:rPr lang="de-DE" dirty="0" smtClean="0"/>
              <a:t> sinnvoll</a:t>
            </a:r>
          </a:p>
          <a:p>
            <a:r>
              <a:rPr lang="de-DE" dirty="0" smtClean="0"/>
              <a:t>Python </a:t>
            </a:r>
            <a:r>
              <a:rPr lang="de-DE" dirty="0" err="1" smtClean="0"/>
              <a:t>example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79318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IOB Tags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Mögliche Einteilung von </a:t>
            </a:r>
            <a:r>
              <a:rPr lang="de-DE" dirty="0" err="1" smtClean="0"/>
              <a:t>Chunks</a:t>
            </a:r>
            <a:r>
              <a:rPr lang="de-DE" dirty="0" smtClean="0"/>
              <a:t> / Standard / Genutzt in NLTK</a:t>
            </a:r>
          </a:p>
          <a:p>
            <a:pPr lvl="1"/>
            <a:r>
              <a:rPr lang="de-DE" dirty="0" smtClean="0"/>
              <a:t>I </a:t>
            </a:r>
            <a:r>
              <a:rPr lang="de-DE" dirty="0" smtClean="0">
                <a:sym typeface="Wingdings"/>
              </a:rPr>
              <a:t> Inside </a:t>
            </a:r>
          </a:p>
          <a:p>
            <a:pPr lvl="1"/>
            <a:r>
              <a:rPr lang="de-DE" dirty="0" smtClean="0">
                <a:sym typeface="Wingdings"/>
              </a:rPr>
              <a:t>O  Outside</a:t>
            </a:r>
          </a:p>
          <a:p>
            <a:pPr lvl="1"/>
            <a:r>
              <a:rPr lang="de-DE" dirty="0" smtClean="0">
                <a:sym typeface="Wingdings"/>
              </a:rPr>
              <a:t>B  </a:t>
            </a:r>
            <a:r>
              <a:rPr lang="de-DE" dirty="0" err="1" smtClean="0">
                <a:sym typeface="Wingdings"/>
              </a:rPr>
              <a:t>Beginning</a:t>
            </a:r>
            <a:endParaRPr lang="de-DE" dirty="0" smtClean="0">
              <a:sym typeface="Wingdings"/>
            </a:endParaRPr>
          </a:p>
          <a:p>
            <a:pPr lvl="1"/>
            <a:r>
              <a:rPr lang="de-DE" dirty="0" smtClean="0">
                <a:sym typeface="Wingdings"/>
              </a:rPr>
              <a:t>Beispiel: </a:t>
            </a:r>
          </a:p>
          <a:p>
            <a:pPr lvl="2"/>
            <a:r>
              <a:rPr lang="de-DE" dirty="0" smtClean="0"/>
              <a:t>This DT O</a:t>
            </a:r>
          </a:p>
          <a:p>
            <a:pPr lvl="2"/>
            <a:r>
              <a:rPr lang="de-DE" dirty="0" err="1" smtClean="0"/>
              <a:t>is</a:t>
            </a:r>
            <a:r>
              <a:rPr lang="de-DE" dirty="0" smtClean="0"/>
              <a:t> VBZ O </a:t>
            </a:r>
          </a:p>
          <a:p>
            <a:pPr lvl="2"/>
            <a:r>
              <a:rPr lang="de-DE" dirty="0" smtClean="0"/>
              <a:t>an DT B-NP </a:t>
            </a:r>
          </a:p>
          <a:p>
            <a:pPr lvl="2"/>
            <a:r>
              <a:rPr lang="de-DE" dirty="0" err="1" smtClean="0"/>
              <a:t>example</a:t>
            </a:r>
            <a:r>
              <a:rPr lang="de-DE" dirty="0" smtClean="0"/>
              <a:t> NN</a:t>
            </a:r>
            <a:r>
              <a:rPr lang="de-DE" dirty="0"/>
              <a:t> </a:t>
            </a:r>
            <a:r>
              <a:rPr lang="de-DE" dirty="0" smtClean="0"/>
              <a:t>I-NP</a:t>
            </a:r>
            <a:endParaRPr lang="de-DE" dirty="0" smtClean="0">
              <a:sym typeface="Wingdings"/>
            </a:endParaRP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7441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Chunking</a:t>
            </a:r>
            <a:r>
              <a:rPr lang="de-DE" dirty="0" smtClean="0"/>
              <a:t> </a:t>
            </a:r>
            <a:r>
              <a:rPr lang="mr-IN" dirty="0" smtClean="0"/>
              <a:t>–</a:t>
            </a:r>
            <a:r>
              <a:rPr lang="de-DE" dirty="0" smtClean="0"/>
              <a:t> Qualität? 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Ist mein </a:t>
            </a:r>
            <a:r>
              <a:rPr lang="de-DE" dirty="0" err="1" smtClean="0"/>
              <a:t>Chunker</a:t>
            </a:r>
            <a:r>
              <a:rPr lang="de-DE" dirty="0" smtClean="0"/>
              <a:t> gut?</a:t>
            </a:r>
          </a:p>
          <a:p>
            <a:pPr lvl="1"/>
            <a:r>
              <a:rPr lang="de-DE" dirty="0" smtClean="0"/>
              <a:t>Bewertung der Qualität an Testdaten</a:t>
            </a:r>
          </a:p>
          <a:p>
            <a:r>
              <a:rPr lang="de-DE" dirty="0" smtClean="0"/>
              <a:t>Python Beispiel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0690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Gute </a:t>
            </a:r>
            <a:r>
              <a:rPr lang="de-DE" dirty="0" err="1" smtClean="0"/>
              <a:t>Chunker</a:t>
            </a:r>
            <a:r>
              <a:rPr lang="de-DE" dirty="0" smtClean="0"/>
              <a:t> finden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Unigram-</a:t>
            </a:r>
            <a:r>
              <a:rPr lang="de-DE" dirty="0" err="1" smtClean="0"/>
              <a:t>Tagger</a:t>
            </a:r>
            <a:endParaRPr lang="de-DE" dirty="0" smtClean="0"/>
          </a:p>
          <a:p>
            <a:pPr lvl="1"/>
            <a:r>
              <a:rPr lang="de-DE" dirty="0" err="1" smtClean="0"/>
              <a:t>Tagging</a:t>
            </a:r>
            <a:r>
              <a:rPr lang="de-DE" dirty="0" smtClean="0"/>
              <a:t> von z.B. NP nach statistischer Analyse von </a:t>
            </a:r>
            <a:r>
              <a:rPr lang="de-DE" dirty="0" smtClean="0"/>
              <a:t>Trainingsdaten</a:t>
            </a:r>
            <a:endParaRPr lang="de-DE" dirty="0" smtClean="0">
              <a:sym typeface="Wingdings"/>
            </a:endParaRPr>
          </a:p>
          <a:p>
            <a:pPr lvl="2"/>
            <a:r>
              <a:rPr lang="de-DE" dirty="0" smtClean="0">
                <a:sym typeface="Wingdings"/>
              </a:rPr>
              <a:t> </a:t>
            </a:r>
            <a:r>
              <a:rPr lang="de-DE" dirty="0" smtClean="0">
                <a:sym typeface="Wingdings"/>
              </a:rPr>
              <a:t>Beispiel Python 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7659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Named</a:t>
            </a:r>
            <a:r>
              <a:rPr lang="de-DE" dirty="0" smtClean="0"/>
              <a:t> </a:t>
            </a:r>
            <a:r>
              <a:rPr lang="de-DE" dirty="0" err="1" smtClean="0"/>
              <a:t>entities</a:t>
            </a:r>
            <a:endParaRPr lang="de-DE" dirty="0"/>
          </a:p>
        </p:txBody>
      </p:sp>
      <p:graphicFrame>
        <p:nvGraphicFramePr>
          <p:cNvPr id="5" name="Inhaltsplatzhalt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8340778"/>
              </p:ext>
            </p:extLst>
          </p:nvPr>
        </p:nvGraphicFramePr>
        <p:xfrm>
          <a:off x="1103684" y="1390869"/>
          <a:ext cx="894714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82383"/>
                <a:gridCol w="2982383"/>
                <a:gridCol w="2982383"/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Kürzel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Art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Inhalt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PER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Person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Stephen</a:t>
                      </a:r>
                      <a:r>
                        <a:rPr lang="de-DE" baseline="0" dirty="0" smtClean="0"/>
                        <a:t> Hawkins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GPE / LOC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Ort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Mount Everest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DATE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Datum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13. April 2017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ORG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Organisation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Apple</a:t>
                      </a:r>
                      <a:endParaRPr lang="de-DE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126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Erkennen von </a:t>
            </a:r>
            <a:r>
              <a:rPr lang="de-DE" dirty="0" err="1" smtClean="0"/>
              <a:t>named</a:t>
            </a:r>
            <a:r>
              <a:rPr lang="de-DE" dirty="0" smtClean="0"/>
              <a:t> </a:t>
            </a:r>
            <a:r>
              <a:rPr lang="de-DE" dirty="0" err="1" smtClean="0"/>
              <a:t>entities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Bereich erkennen</a:t>
            </a:r>
          </a:p>
          <a:p>
            <a:pPr lvl="1"/>
            <a:r>
              <a:rPr lang="de-DE" dirty="0" smtClean="0"/>
              <a:t>Ein toller Text, den (Stephan Hawking) nicht geschrieben hat. </a:t>
            </a:r>
          </a:p>
          <a:p>
            <a:r>
              <a:rPr lang="de-DE" dirty="0" smtClean="0"/>
              <a:t>Art erkennen </a:t>
            </a:r>
          </a:p>
          <a:p>
            <a:pPr lvl="1"/>
            <a:r>
              <a:rPr lang="de-DE" dirty="0"/>
              <a:t>Ein toller Text, den (Stephan Hawking) </a:t>
            </a:r>
            <a:r>
              <a:rPr lang="de-DE" dirty="0" smtClean="0">
                <a:sym typeface="Wingdings"/>
              </a:rPr>
              <a:t> </a:t>
            </a:r>
            <a:r>
              <a:rPr lang="de-DE" b="1" dirty="0" smtClean="0">
                <a:sym typeface="Wingdings"/>
              </a:rPr>
              <a:t>Name</a:t>
            </a:r>
            <a:r>
              <a:rPr lang="de-DE" dirty="0" smtClean="0">
                <a:sym typeface="Wingdings"/>
              </a:rPr>
              <a:t> </a:t>
            </a:r>
            <a:r>
              <a:rPr lang="de-DE" dirty="0" smtClean="0"/>
              <a:t>nicht </a:t>
            </a:r>
            <a:r>
              <a:rPr lang="de-DE" dirty="0"/>
              <a:t>geschrieben hat</a:t>
            </a:r>
            <a:r>
              <a:rPr lang="de-DE" dirty="0" smtClean="0"/>
              <a:t>.</a:t>
            </a:r>
          </a:p>
          <a:p>
            <a:endParaRPr lang="de-DE" dirty="0" smtClean="0"/>
          </a:p>
          <a:p>
            <a:r>
              <a:rPr lang="de-DE" dirty="0" smtClean="0"/>
              <a:t>Python Beispiel </a:t>
            </a:r>
          </a:p>
          <a:p>
            <a:pPr lvl="1"/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8633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Beziehungen erkennen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Ausgangspunkt</a:t>
            </a:r>
          </a:p>
          <a:p>
            <a:pPr lvl="1"/>
            <a:r>
              <a:rPr lang="de-DE" dirty="0" smtClean="0"/>
              <a:t>[Unternehmen] in [Standort]</a:t>
            </a:r>
          </a:p>
          <a:p>
            <a:pPr lvl="1"/>
            <a:r>
              <a:rPr lang="de-DE" dirty="0" smtClean="0"/>
              <a:t>[ORGANIZATION] in [LOCATION]</a:t>
            </a:r>
          </a:p>
          <a:p>
            <a:pPr lvl="1"/>
            <a:r>
              <a:rPr lang="de-DE" dirty="0" smtClean="0">
                <a:sym typeface="Wingdings"/>
              </a:rPr>
              <a:t> Allg. </a:t>
            </a:r>
            <a:r>
              <a:rPr lang="mr-IN" dirty="0" smtClean="0"/>
              <a:t>(</a:t>
            </a:r>
            <a:r>
              <a:rPr lang="mr-IN" i="1" dirty="0" smtClean="0"/>
              <a:t>X</a:t>
            </a:r>
            <a:r>
              <a:rPr lang="mr-IN" dirty="0"/>
              <a:t>, α, </a:t>
            </a:r>
            <a:r>
              <a:rPr lang="mr-IN" i="1" dirty="0" err="1"/>
              <a:t>Y</a:t>
            </a:r>
            <a:r>
              <a:rPr lang="mr-IN" dirty="0" smtClean="0"/>
              <a:t>)</a:t>
            </a:r>
            <a:endParaRPr lang="de-DE" dirty="0" smtClean="0"/>
          </a:p>
          <a:p>
            <a:pPr lvl="2"/>
            <a:r>
              <a:rPr lang="de-DE" dirty="0" smtClean="0"/>
              <a:t>... X, Y </a:t>
            </a:r>
            <a:r>
              <a:rPr lang="de-DE" dirty="0" smtClean="0">
                <a:sym typeface="Wingdings"/>
              </a:rPr>
              <a:t> </a:t>
            </a:r>
            <a:r>
              <a:rPr lang="de-DE" dirty="0" err="1" smtClean="0"/>
              <a:t>named</a:t>
            </a:r>
            <a:r>
              <a:rPr lang="de-DE" dirty="0" smtClean="0"/>
              <a:t> </a:t>
            </a:r>
            <a:r>
              <a:rPr lang="de-DE" dirty="0" err="1" smtClean="0"/>
              <a:t>entities</a:t>
            </a:r>
            <a:endParaRPr lang="de-DE" dirty="0" smtClean="0"/>
          </a:p>
          <a:p>
            <a:pPr lvl="2"/>
            <a:r>
              <a:rPr lang="mr-IN" dirty="0" smtClean="0"/>
              <a:t>…</a:t>
            </a:r>
            <a:r>
              <a:rPr lang="de-DE" dirty="0" smtClean="0"/>
              <a:t> a </a:t>
            </a:r>
            <a:r>
              <a:rPr lang="de-DE" dirty="0" smtClean="0">
                <a:sym typeface="Wingdings"/>
              </a:rPr>
              <a:t> Beziehung / Wörter zwischen den </a:t>
            </a:r>
            <a:r>
              <a:rPr lang="de-DE" dirty="0" err="1" smtClean="0">
                <a:sym typeface="Wingdings"/>
              </a:rPr>
              <a:t>named</a:t>
            </a:r>
            <a:r>
              <a:rPr lang="de-DE" dirty="0" smtClean="0">
                <a:sym typeface="Wingdings"/>
              </a:rPr>
              <a:t> </a:t>
            </a:r>
            <a:r>
              <a:rPr lang="de-DE" dirty="0" err="1" smtClean="0">
                <a:sym typeface="Wingdings"/>
              </a:rPr>
              <a:t>entities</a:t>
            </a:r>
            <a:endParaRPr lang="de-DE" dirty="0" smtClean="0">
              <a:sym typeface="Wingdings"/>
            </a:endParaRPr>
          </a:p>
          <a:p>
            <a:pPr lvl="2"/>
            <a:r>
              <a:rPr lang="de-DE" dirty="0">
                <a:sym typeface="Wingdings"/>
              </a:rPr>
              <a:t>Beispiel: https://</a:t>
            </a:r>
            <a:r>
              <a:rPr lang="de-DE" dirty="0" err="1">
                <a:sym typeface="Wingdings"/>
              </a:rPr>
              <a:t>kbpo.stanford.edu</a:t>
            </a:r>
            <a:r>
              <a:rPr lang="de-DE" dirty="0">
                <a:sym typeface="Wingdings"/>
              </a:rPr>
              <a:t>/</a:t>
            </a:r>
            <a:r>
              <a:rPr lang="de-DE" dirty="0" err="1">
                <a:sym typeface="Wingdings"/>
              </a:rPr>
              <a:t>explore</a:t>
            </a:r>
            <a:r>
              <a:rPr lang="de-DE" dirty="0">
                <a:sym typeface="Wingdings"/>
              </a:rPr>
              <a:t>/</a:t>
            </a:r>
            <a:r>
              <a:rPr lang="de-DE" dirty="0" err="1">
                <a:sym typeface="Wingdings"/>
              </a:rPr>
              <a:t>submission</a:t>
            </a:r>
            <a:r>
              <a:rPr lang="de-DE" dirty="0">
                <a:sym typeface="Wingdings"/>
              </a:rPr>
              <a:t>/26/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9339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Quellen	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>
                <a:hlinkClick r:id="rId2"/>
              </a:rPr>
              <a:t>https://en.wikipedia.org/wiki/Tree_(data_structure</a:t>
            </a:r>
            <a:r>
              <a:rPr lang="de-DE" dirty="0" smtClean="0">
                <a:hlinkClick r:id="rId2"/>
              </a:rPr>
              <a:t>)</a:t>
            </a:r>
            <a:endParaRPr lang="de-DE" dirty="0" smtClean="0"/>
          </a:p>
          <a:p>
            <a:r>
              <a:rPr lang="de-DE" dirty="0">
                <a:hlinkClick r:id="rId3"/>
              </a:rPr>
              <a:t>http://</a:t>
            </a:r>
            <a:r>
              <a:rPr lang="de-DE" dirty="0" smtClean="0">
                <a:hlinkClick r:id="rId3"/>
              </a:rPr>
              <a:t>www.nltk.org/book/ch07.html</a:t>
            </a:r>
            <a:endParaRPr lang="de-DE" dirty="0" smtClean="0"/>
          </a:p>
          <a:p>
            <a:r>
              <a:rPr lang="de-DE" dirty="0"/>
              <a:t>https://</a:t>
            </a:r>
            <a:r>
              <a:rPr lang="de-DE" dirty="0" err="1"/>
              <a:t>sambitach.wordpress.com</a:t>
            </a:r>
            <a:r>
              <a:rPr lang="de-DE" dirty="0"/>
              <a:t>/2016/01/26/3-ways-to-perform-named-entity-recognition-in-python/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4739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Gute </a:t>
            </a:r>
            <a:r>
              <a:rPr lang="de-DE" dirty="0" err="1" smtClean="0"/>
              <a:t>Chunker</a:t>
            </a:r>
            <a:r>
              <a:rPr lang="de-DE" dirty="0" smtClean="0"/>
              <a:t> finden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Unigram-</a:t>
            </a:r>
            <a:r>
              <a:rPr lang="de-DE" dirty="0" err="1" smtClean="0"/>
              <a:t>Tagger</a:t>
            </a:r>
            <a:endParaRPr lang="de-DE" dirty="0" smtClean="0"/>
          </a:p>
          <a:p>
            <a:pPr lvl="1"/>
            <a:r>
              <a:rPr lang="de-DE" dirty="0" err="1" smtClean="0"/>
              <a:t>Tagging</a:t>
            </a:r>
            <a:r>
              <a:rPr lang="de-DE" dirty="0" smtClean="0"/>
              <a:t> von z.B. NP nach statistischer Analyse von Trainingsdaten</a:t>
            </a:r>
          </a:p>
          <a:p>
            <a:pPr lvl="2"/>
            <a:r>
              <a:rPr lang="de-DE" b="1" dirty="0" smtClean="0"/>
              <a:t>Trinken: </a:t>
            </a:r>
          </a:p>
          <a:p>
            <a:pPr lvl="3"/>
            <a:r>
              <a:rPr lang="de-DE" dirty="0" smtClean="0"/>
              <a:t>Substantiv: das Trinken</a:t>
            </a:r>
          </a:p>
          <a:p>
            <a:pPr lvl="3"/>
            <a:r>
              <a:rPr lang="de-DE" dirty="0" smtClean="0"/>
              <a:t>Verb: wir trinken</a:t>
            </a:r>
          </a:p>
          <a:p>
            <a:pPr lvl="3"/>
            <a:r>
              <a:rPr lang="de-DE" dirty="0" smtClean="0"/>
              <a:t>Unigram-</a:t>
            </a:r>
            <a:r>
              <a:rPr lang="de-DE" dirty="0" err="1" smtClean="0"/>
              <a:t>Tagger</a:t>
            </a:r>
            <a:r>
              <a:rPr lang="de-DE" dirty="0" smtClean="0"/>
              <a:t>: trinken </a:t>
            </a:r>
            <a:r>
              <a:rPr lang="de-DE" dirty="0" smtClean="0">
                <a:sym typeface="Wingdings"/>
              </a:rPr>
              <a:t> Verb, weil häufiger als Verb genutzt</a:t>
            </a:r>
            <a:endParaRPr lang="de-DE" dirty="0"/>
          </a:p>
          <a:p>
            <a:pPr lvl="2"/>
            <a:r>
              <a:rPr lang="de-DE" dirty="0" smtClean="0">
                <a:sym typeface="Wingdings"/>
              </a:rPr>
              <a:t> Beispiel Python 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5477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Gliederung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Grundlegende Aufgabe</a:t>
            </a:r>
          </a:p>
          <a:p>
            <a:pPr lvl="1"/>
            <a:r>
              <a:rPr lang="de-DE" dirty="0" smtClean="0"/>
              <a:t>Beispiel</a:t>
            </a:r>
          </a:p>
          <a:p>
            <a:pPr lvl="1"/>
            <a:r>
              <a:rPr lang="de-DE" dirty="0" smtClean="0"/>
              <a:t>Architektur</a:t>
            </a:r>
          </a:p>
          <a:p>
            <a:r>
              <a:rPr lang="de-DE" dirty="0" smtClean="0"/>
              <a:t>Aufteilung von Fließtext (</a:t>
            </a:r>
            <a:r>
              <a:rPr lang="de-DE" dirty="0" err="1" smtClean="0"/>
              <a:t>Tokenization</a:t>
            </a:r>
            <a:r>
              <a:rPr lang="de-DE" dirty="0" smtClean="0"/>
              <a:t>, POS </a:t>
            </a:r>
            <a:r>
              <a:rPr lang="mr-IN" dirty="0" smtClean="0"/>
              <a:t>…</a:t>
            </a:r>
            <a:r>
              <a:rPr lang="de-DE" dirty="0" smtClean="0"/>
              <a:t>)</a:t>
            </a:r>
          </a:p>
          <a:p>
            <a:r>
              <a:rPr lang="de-DE" dirty="0" smtClean="0"/>
              <a:t>Bäume</a:t>
            </a:r>
          </a:p>
          <a:p>
            <a:r>
              <a:rPr lang="de-DE" dirty="0" err="1" smtClean="0"/>
              <a:t>Chunking</a:t>
            </a:r>
            <a:endParaRPr lang="de-DE" dirty="0" smtClean="0"/>
          </a:p>
          <a:p>
            <a:r>
              <a:rPr lang="de-DE" dirty="0" err="1" smtClean="0"/>
              <a:t>Named</a:t>
            </a:r>
            <a:r>
              <a:rPr lang="de-DE" dirty="0" smtClean="0"/>
              <a:t> </a:t>
            </a:r>
            <a:r>
              <a:rPr lang="de-DE" dirty="0" err="1" smtClean="0"/>
              <a:t>entities</a:t>
            </a:r>
            <a:endParaRPr lang="de-DE" dirty="0" smtClean="0"/>
          </a:p>
          <a:p>
            <a:r>
              <a:rPr lang="de-DE" dirty="0" smtClean="0"/>
              <a:t>Beziehungen zwischen </a:t>
            </a:r>
            <a:r>
              <a:rPr lang="de-DE" dirty="0" err="1" smtClean="0"/>
              <a:t>named</a:t>
            </a:r>
            <a:r>
              <a:rPr lang="de-DE" dirty="0" smtClean="0"/>
              <a:t> </a:t>
            </a:r>
            <a:r>
              <a:rPr lang="de-DE" dirty="0" err="1" smtClean="0"/>
              <a:t>entities</a:t>
            </a:r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0726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Gute </a:t>
            </a:r>
            <a:r>
              <a:rPr lang="de-DE" dirty="0" err="1" smtClean="0"/>
              <a:t>Chunker</a:t>
            </a:r>
            <a:r>
              <a:rPr lang="de-DE" dirty="0" smtClean="0"/>
              <a:t> finden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Bewertungskriterien</a:t>
            </a:r>
          </a:p>
          <a:p>
            <a:pPr lvl="1"/>
            <a:r>
              <a:rPr lang="de-DE" dirty="0" smtClean="0"/>
              <a:t>IOB Genauigkeit </a:t>
            </a:r>
            <a:r>
              <a:rPr lang="de-DE" dirty="0" smtClean="0">
                <a:sym typeface="Wingdings"/>
              </a:rPr>
              <a:t> Token basiert</a:t>
            </a:r>
            <a:endParaRPr lang="de-DE" dirty="0" smtClean="0"/>
          </a:p>
          <a:p>
            <a:pPr lvl="2"/>
            <a:r>
              <a:rPr lang="de-DE" dirty="0" smtClean="0"/>
              <a:t>Korrekte Tokens / Gesamte Tokens</a:t>
            </a:r>
          </a:p>
          <a:p>
            <a:pPr lvl="1"/>
            <a:r>
              <a:rPr lang="de-DE" dirty="0" smtClean="0"/>
              <a:t>Präzision</a:t>
            </a:r>
          </a:p>
          <a:p>
            <a:pPr lvl="2"/>
            <a:r>
              <a:rPr lang="de-DE" dirty="0" smtClean="0"/>
              <a:t>TP / (FP + TP) </a:t>
            </a:r>
          </a:p>
          <a:p>
            <a:pPr lvl="1"/>
            <a:r>
              <a:rPr lang="de-DE" dirty="0" smtClean="0"/>
              <a:t>Recall</a:t>
            </a:r>
          </a:p>
          <a:p>
            <a:pPr lvl="2"/>
            <a:r>
              <a:rPr lang="de-DE" dirty="0" smtClean="0"/>
              <a:t>TP</a:t>
            </a:r>
            <a:r>
              <a:rPr lang="mr-IN" dirty="0" smtClean="0"/>
              <a:t> /</a:t>
            </a:r>
            <a:r>
              <a:rPr lang="de-DE" dirty="0" smtClean="0"/>
              <a:t> (FN + TP)</a:t>
            </a:r>
          </a:p>
          <a:p>
            <a:r>
              <a:rPr lang="de-DE" dirty="0">
                <a:sym typeface="Wingdings"/>
              </a:rPr>
              <a:t> https://</a:t>
            </a:r>
            <a:r>
              <a:rPr lang="de-DE" dirty="0" err="1">
                <a:sym typeface="Wingdings"/>
              </a:rPr>
              <a:t>stackoverflow.com</a:t>
            </a:r>
            <a:r>
              <a:rPr lang="de-DE" dirty="0">
                <a:sym typeface="Wingdings"/>
              </a:rPr>
              <a:t>/</a:t>
            </a:r>
            <a:r>
              <a:rPr lang="de-DE" dirty="0" err="1">
                <a:sym typeface="Wingdings"/>
              </a:rPr>
              <a:t>questions</a:t>
            </a:r>
            <a:r>
              <a:rPr lang="de-DE" dirty="0">
                <a:sym typeface="Wingdings"/>
              </a:rPr>
              <a:t>/17325554/</a:t>
            </a:r>
            <a:r>
              <a:rPr lang="de-DE" dirty="0" err="1">
                <a:sym typeface="Wingdings"/>
              </a:rPr>
              <a:t>iob</a:t>
            </a:r>
            <a:r>
              <a:rPr lang="de-DE" dirty="0">
                <a:sym typeface="Wingdings"/>
              </a:rPr>
              <a:t>-</a:t>
            </a:r>
            <a:r>
              <a:rPr lang="de-DE" dirty="0" err="1">
                <a:sym typeface="Wingdings"/>
              </a:rPr>
              <a:t>accuracy</a:t>
            </a:r>
            <a:r>
              <a:rPr lang="de-DE" dirty="0">
                <a:sym typeface="Wingdings"/>
              </a:rPr>
              <a:t>-on-</a:t>
            </a:r>
            <a:r>
              <a:rPr lang="de-DE" dirty="0" err="1">
                <a:sym typeface="Wingdings"/>
              </a:rPr>
              <a:t>nltk</a:t>
            </a:r>
            <a:r>
              <a:rPr lang="de-DE" dirty="0">
                <a:sym typeface="Wingdings"/>
              </a:rPr>
              <a:t>-</a:t>
            </a:r>
            <a:r>
              <a:rPr lang="de-DE" dirty="0" err="1">
                <a:sym typeface="Wingdings"/>
              </a:rPr>
              <a:t>named-entity-recognition</a:t>
            </a:r>
            <a:endParaRPr lang="de-DE" dirty="0" smtClean="0"/>
          </a:p>
          <a:p>
            <a:pPr lvl="1"/>
            <a:endParaRPr lang="de-DE" dirty="0"/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4925164"/>
              </p:ext>
            </p:extLst>
          </p:nvPr>
        </p:nvGraphicFramePr>
        <p:xfrm>
          <a:off x="7517080" y="3608349"/>
          <a:ext cx="4198588" cy="2839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99294"/>
                <a:gridCol w="2099294"/>
              </a:tblGrid>
              <a:tr h="370840"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TP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Richtig</a:t>
                      </a:r>
                      <a:r>
                        <a:rPr lang="de-DE" baseline="0" dirty="0" smtClean="0"/>
                        <a:t> geratene </a:t>
                      </a:r>
                      <a:r>
                        <a:rPr lang="de-DE" baseline="0" dirty="0" err="1" smtClean="0"/>
                        <a:t>Chunks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FP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Als</a:t>
                      </a:r>
                      <a:r>
                        <a:rPr lang="de-DE" baseline="0" dirty="0" smtClean="0"/>
                        <a:t> </a:t>
                      </a:r>
                      <a:r>
                        <a:rPr lang="de-DE" baseline="0" dirty="0" err="1" smtClean="0"/>
                        <a:t>Chunk</a:t>
                      </a:r>
                      <a:r>
                        <a:rPr lang="de-DE" baseline="0" dirty="0" smtClean="0"/>
                        <a:t> </a:t>
                      </a:r>
                      <a:r>
                        <a:rPr lang="de-DE" baseline="0" dirty="0" err="1" smtClean="0"/>
                        <a:t>makiert</a:t>
                      </a:r>
                      <a:r>
                        <a:rPr lang="de-DE" baseline="0" dirty="0" smtClean="0"/>
                        <a:t>, aber nicht wirklich </a:t>
                      </a:r>
                      <a:r>
                        <a:rPr lang="de-DE" baseline="0" dirty="0" err="1" smtClean="0"/>
                        <a:t>Chunk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TN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Chunks</a:t>
                      </a:r>
                      <a:r>
                        <a:rPr lang="de-DE" dirty="0" smtClean="0"/>
                        <a:t>, die nicht </a:t>
                      </a:r>
                      <a:r>
                        <a:rPr lang="de-DE" dirty="0" err="1" smtClean="0"/>
                        <a:t>makiert</a:t>
                      </a:r>
                      <a:r>
                        <a:rPr lang="de-DE" dirty="0" smtClean="0"/>
                        <a:t> </a:t>
                      </a:r>
                      <a:r>
                        <a:rPr lang="de-DE" baseline="0" dirty="0" smtClean="0"/>
                        <a:t>wurden</a:t>
                      </a:r>
                      <a:endParaRPr lang="de-DE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Textfeld 4"/>
          <p:cNvSpPr txBox="1"/>
          <p:nvPr/>
        </p:nvSpPr>
        <p:spPr>
          <a:xfrm>
            <a:off x="7517080" y="3039347"/>
            <a:ext cx="38001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 err="1" smtClean="0"/>
              <a:t>Chunk</a:t>
            </a:r>
            <a:r>
              <a:rPr lang="de-DE" dirty="0" smtClean="0"/>
              <a:t> basiert:</a:t>
            </a:r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7626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Grundlegende Aufgabe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646111" y="1948746"/>
            <a:ext cx="5447958" cy="4195481"/>
          </a:xfrm>
        </p:spPr>
        <p:txBody>
          <a:bodyPr>
            <a:normAutofit fontScale="92500"/>
          </a:bodyPr>
          <a:lstStyle/>
          <a:p>
            <a:r>
              <a:rPr lang="de-DE" dirty="0"/>
              <a:t>The </a:t>
            </a:r>
            <a:r>
              <a:rPr lang="de-DE" dirty="0" err="1"/>
              <a:t>fourth</a:t>
            </a:r>
            <a:r>
              <a:rPr lang="de-DE" dirty="0"/>
              <a:t> Wells </a:t>
            </a:r>
            <a:r>
              <a:rPr lang="de-DE" dirty="0" err="1"/>
              <a:t>account</a:t>
            </a:r>
            <a:r>
              <a:rPr lang="de-DE" dirty="0"/>
              <a:t> </a:t>
            </a:r>
            <a:r>
              <a:rPr lang="de-DE" dirty="0" err="1"/>
              <a:t>moving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another</a:t>
            </a:r>
            <a:r>
              <a:rPr lang="de-DE" dirty="0"/>
              <a:t> </a:t>
            </a:r>
            <a:r>
              <a:rPr lang="de-DE" dirty="0" err="1"/>
              <a:t>agency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packaged</a:t>
            </a:r>
            <a:r>
              <a:rPr lang="de-DE" dirty="0"/>
              <a:t> </a:t>
            </a:r>
            <a:r>
              <a:rPr lang="de-DE" dirty="0" err="1"/>
              <a:t>paper</a:t>
            </a:r>
            <a:r>
              <a:rPr lang="de-DE" dirty="0"/>
              <a:t>- </a:t>
            </a:r>
            <a:r>
              <a:rPr lang="de-DE" dirty="0" err="1"/>
              <a:t>products</a:t>
            </a:r>
            <a:r>
              <a:rPr lang="de-DE" dirty="0"/>
              <a:t> </a:t>
            </a:r>
            <a:r>
              <a:rPr lang="de-DE" dirty="0" err="1"/>
              <a:t>division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Georgia-Pacific Corp.,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arrived</a:t>
            </a:r>
            <a:r>
              <a:rPr lang="de-DE" dirty="0"/>
              <a:t> at Wells </a:t>
            </a:r>
            <a:r>
              <a:rPr lang="de-DE" dirty="0" err="1"/>
              <a:t>only</a:t>
            </a:r>
            <a:r>
              <a:rPr lang="de-DE" dirty="0"/>
              <a:t> last fall. Like Hertz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History</a:t>
            </a:r>
            <a:r>
              <a:rPr lang="de-DE" dirty="0"/>
              <a:t> Channel, </a:t>
            </a:r>
            <a:r>
              <a:rPr lang="de-DE" dirty="0" err="1"/>
              <a:t>it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also </a:t>
            </a:r>
            <a:r>
              <a:rPr lang="de-DE" dirty="0" err="1"/>
              <a:t>leaving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an </a:t>
            </a:r>
            <a:r>
              <a:rPr lang="de-DE" dirty="0" err="1"/>
              <a:t>Omnicom-owned</a:t>
            </a:r>
            <a:r>
              <a:rPr lang="de-DE" dirty="0"/>
              <a:t> </a:t>
            </a:r>
            <a:r>
              <a:rPr lang="de-DE" dirty="0" err="1"/>
              <a:t>agency</a:t>
            </a:r>
            <a:r>
              <a:rPr lang="de-DE" dirty="0"/>
              <a:t>, </a:t>
            </a:r>
            <a:r>
              <a:rPr lang="de-DE" dirty="0" err="1"/>
              <a:t>the</a:t>
            </a:r>
            <a:r>
              <a:rPr lang="de-DE" dirty="0"/>
              <a:t> BBDO South </a:t>
            </a:r>
            <a:r>
              <a:rPr lang="de-DE" dirty="0" err="1"/>
              <a:t>unit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BBDO Worldwide. BBDO South in Atlanta, </a:t>
            </a:r>
            <a:r>
              <a:rPr lang="de-DE" dirty="0" err="1"/>
              <a:t>which</a:t>
            </a:r>
            <a:r>
              <a:rPr lang="de-DE" dirty="0"/>
              <a:t> </a:t>
            </a:r>
            <a:r>
              <a:rPr lang="de-DE" dirty="0" err="1"/>
              <a:t>handles</a:t>
            </a:r>
            <a:r>
              <a:rPr lang="de-DE" dirty="0"/>
              <a:t> </a:t>
            </a:r>
            <a:r>
              <a:rPr lang="de-DE" dirty="0" err="1"/>
              <a:t>corporate</a:t>
            </a:r>
            <a:r>
              <a:rPr lang="de-DE" dirty="0"/>
              <a:t> </a:t>
            </a:r>
            <a:r>
              <a:rPr lang="de-DE" dirty="0" err="1"/>
              <a:t>advertising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Georgia-Pacific, will </a:t>
            </a:r>
            <a:r>
              <a:rPr lang="de-DE" dirty="0" err="1"/>
              <a:t>assume</a:t>
            </a:r>
            <a:r>
              <a:rPr lang="de-DE" dirty="0"/>
              <a:t> additional </a:t>
            </a:r>
            <a:r>
              <a:rPr lang="de-DE" dirty="0" err="1"/>
              <a:t>duties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brands</a:t>
            </a:r>
            <a:r>
              <a:rPr lang="de-DE" dirty="0"/>
              <a:t> like Angel Soft </a:t>
            </a:r>
            <a:r>
              <a:rPr lang="de-DE" dirty="0" err="1"/>
              <a:t>toilet</a:t>
            </a:r>
            <a:r>
              <a:rPr lang="de-DE" dirty="0"/>
              <a:t> </a:t>
            </a:r>
            <a:r>
              <a:rPr lang="de-DE" dirty="0" err="1"/>
              <a:t>tissue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Sparkle</a:t>
            </a:r>
            <a:r>
              <a:rPr lang="de-DE" dirty="0"/>
              <a:t> </a:t>
            </a:r>
            <a:r>
              <a:rPr lang="de-DE" dirty="0" err="1"/>
              <a:t>paper</a:t>
            </a:r>
            <a:r>
              <a:rPr lang="de-DE" dirty="0"/>
              <a:t> </a:t>
            </a:r>
            <a:r>
              <a:rPr lang="de-DE" dirty="0" err="1"/>
              <a:t>towels</a:t>
            </a:r>
            <a:r>
              <a:rPr lang="de-DE" dirty="0"/>
              <a:t>, </a:t>
            </a:r>
            <a:r>
              <a:rPr lang="de-DE" dirty="0" err="1"/>
              <a:t>said</a:t>
            </a:r>
            <a:r>
              <a:rPr lang="de-DE" dirty="0"/>
              <a:t> Ken </a:t>
            </a:r>
            <a:r>
              <a:rPr lang="de-DE" dirty="0" err="1"/>
              <a:t>Haldin</a:t>
            </a:r>
            <a:r>
              <a:rPr lang="de-DE" dirty="0"/>
              <a:t>, a </a:t>
            </a:r>
            <a:r>
              <a:rPr lang="de-DE" dirty="0" err="1"/>
              <a:t>spokesman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Georgia-Pacific in Atlanta. </a:t>
            </a:r>
          </a:p>
        </p:txBody>
      </p:sp>
      <p:graphicFrame>
        <p:nvGraphicFramePr>
          <p:cNvPr id="4" name="Tabel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9865987"/>
              </p:ext>
            </p:extLst>
          </p:nvPr>
        </p:nvGraphicFramePr>
        <p:xfrm>
          <a:off x="7886775" y="3355606"/>
          <a:ext cx="3655252" cy="1381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7626"/>
                <a:gridCol w="1827626"/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Organisation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Location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BBDO South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Atlanta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Georgia-Pacific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Atlanta</a:t>
                      </a:r>
                      <a:endParaRPr lang="de-DE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6" name="Gerade Verbindung mit Pfeil 5"/>
          <p:cNvCxnSpPr/>
          <p:nvPr/>
        </p:nvCxnSpPr>
        <p:spPr>
          <a:xfrm>
            <a:off x="6615113" y="4046486"/>
            <a:ext cx="1271662" cy="1"/>
          </a:xfrm>
          <a:prstGeom prst="straightConnector1">
            <a:avLst/>
          </a:prstGeom>
          <a:ln w="1174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Geschweifte Klammer rechts 9"/>
          <p:cNvSpPr/>
          <p:nvPr/>
        </p:nvSpPr>
        <p:spPr>
          <a:xfrm>
            <a:off x="5686425" y="1948746"/>
            <a:ext cx="814388" cy="4195481"/>
          </a:xfrm>
          <a:prstGeom prst="righ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7031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Wie? / Allg. Architektur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Umwandlung </a:t>
            </a:r>
            <a:r>
              <a:rPr lang="de-DE" b="1" dirty="0" smtClean="0"/>
              <a:t>unstrukturierter Daten </a:t>
            </a:r>
            <a:r>
              <a:rPr lang="de-DE" dirty="0" smtClean="0"/>
              <a:t>(Sätze) </a:t>
            </a:r>
            <a:r>
              <a:rPr lang="de-DE" dirty="0" smtClean="0">
                <a:sym typeface="Wingdings"/>
              </a:rPr>
              <a:t></a:t>
            </a:r>
            <a:r>
              <a:rPr lang="de-DE" dirty="0" smtClean="0"/>
              <a:t> </a:t>
            </a:r>
            <a:r>
              <a:rPr lang="de-DE" b="1" dirty="0" smtClean="0"/>
              <a:t>strukturierte Daten</a:t>
            </a:r>
          </a:p>
          <a:p>
            <a:pPr lvl="1"/>
            <a:r>
              <a:rPr lang="de-DE" dirty="0" smtClean="0"/>
              <a:t>“Information </a:t>
            </a:r>
            <a:r>
              <a:rPr lang="de-DE" dirty="0" err="1" smtClean="0"/>
              <a:t>extraction</a:t>
            </a:r>
            <a:r>
              <a:rPr lang="de-DE" dirty="0" smtClean="0"/>
              <a:t>“</a:t>
            </a:r>
          </a:p>
        </p:txBody>
      </p:sp>
      <p:graphicFrame>
        <p:nvGraphicFramePr>
          <p:cNvPr id="4" name="Diagramm 3"/>
          <p:cNvGraphicFramePr/>
          <p:nvPr>
            <p:extLst>
              <p:ext uri="{D42A27DB-BD31-4B8C-83A1-F6EECF244321}">
                <p14:modId xmlns:p14="http://schemas.microsoft.com/office/powerpoint/2010/main" val="1565655575"/>
              </p:ext>
            </p:extLst>
          </p:nvPr>
        </p:nvGraphicFramePr>
        <p:xfrm>
          <a:off x="1512582" y="2628900"/>
          <a:ext cx="8128000" cy="21949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5" name="Diagramm 4"/>
          <p:cNvGraphicFramePr/>
          <p:nvPr>
            <p:extLst>
              <p:ext uri="{D42A27DB-BD31-4B8C-83A1-F6EECF244321}">
                <p14:modId xmlns:p14="http://schemas.microsoft.com/office/powerpoint/2010/main" val="1896040457"/>
              </p:ext>
            </p:extLst>
          </p:nvPr>
        </p:nvGraphicFramePr>
        <p:xfrm>
          <a:off x="1498295" y="4422120"/>
          <a:ext cx="8128000" cy="21949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6" name="Tabel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766309"/>
              </p:ext>
            </p:extLst>
          </p:nvPr>
        </p:nvGraphicFramePr>
        <p:xfrm>
          <a:off x="9358387" y="4576021"/>
          <a:ext cx="2558062" cy="1920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79031"/>
                <a:gridCol w="1279031"/>
              </a:tblGrid>
              <a:tr h="242402">
                <a:tc>
                  <a:txBody>
                    <a:bodyPr/>
                    <a:lstStyle/>
                    <a:p>
                      <a:r>
                        <a:rPr lang="de-DE" dirty="0" smtClean="0"/>
                        <a:t>Organisation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Location</a:t>
                      </a:r>
                      <a:endParaRPr lang="de-DE" dirty="0"/>
                    </a:p>
                  </a:txBody>
                  <a:tcPr/>
                </a:tc>
              </a:tr>
              <a:tr h="242402"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de-DE" sz="1800" kern="1200" dirty="0" err="1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Omnicom</a:t>
                      </a:r>
                      <a:endParaRPr lang="de-DE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New York</a:t>
                      </a:r>
                      <a:endParaRPr lang="de-DE" dirty="0"/>
                    </a:p>
                  </a:txBody>
                  <a:tcPr/>
                </a:tc>
              </a:tr>
              <a:tr h="418393">
                <a:tc>
                  <a:txBody>
                    <a:bodyPr/>
                    <a:lstStyle/>
                    <a:p>
                      <a:r>
                        <a:rPr lang="de-DE" dirty="0" smtClean="0"/>
                        <a:t>Georgia-Pacific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Atlanta</a:t>
                      </a:r>
                      <a:endParaRPr lang="de-DE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80503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This </a:t>
            </a:r>
            <a:r>
              <a:rPr lang="de-DE" dirty="0" err="1" smtClean="0"/>
              <a:t>is</a:t>
            </a:r>
            <a:r>
              <a:rPr lang="de-DE" dirty="0" smtClean="0"/>
              <a:t> an </a:t>
            </a:r>
            <a:r>
              <a:rPr lang="de-DE" dirty="0" err="1" smtClean="0"/>
              <a:t>example</a:t>
            </a:r>
            <a:r>
              <a:rPr lang="de-DE" dirty="0" smtClean="0"/>
              <a:t>. The </a:t>
            </a:r>
            <a:r>
              <a:rPr lang="de-DE" dirty="0" err="1" smtClean="0"/>
              <a:t>example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really</a:t>
            </a:r>
            <a:r>
              <a:rPr lang="de-DE" dirty="0" smtClean="0"/>
              <a:t> simple. </a:t>
            </a:r>
          </a:p>
          <a:p>
            <a:r>
              <a:rPr lang="de-DE" dirty="0" smtClean="0"/>
              <a:t>Aufteilung Sätze</a:t>
            </a:r>
          </a:p>
          <a:p>
            <a:pPr lvl="1"/>
            <a:r>
              <a:rPr lang="de-DE" dirty="0" smtClean="0"/>
              <a:t>(This </a:t>
            </a:r>
            <a:r>
              <a:rPr lang="de-DE" dirty="0" err="1"/>
              <a:t>is</a:t>
            </a:r>
            <a:r>
              <a:rPr lang="de-DE" dirty="0"/>
              <a:t> an </a:t>
            </a:r>
            <a:r>
              <a:rPr lang="de-DE" dirty="0" err="1"/>
              <a:t>example</a:t>
            </a:r>
            <a:r>
              <a:rPr lang="de-DE" dirty="0" smtClean="0"/>
              <a:t>.) (The </a:t>
            </a:r>
            <a:r>
              <a:rPr lang="de-DE" dirty="0" err="1"/>
              <a:t>example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really</a:t>
            </a:r>
            <a:r>
              <a:rPr lang="de-DE" dirty="0"/>
              <a:t> simple</a:t>
            </a:r>
            <a:r>
              <a:rPr lang="de-DE" dirty="0" smtClean="0"/>
              <a:t>.)</a:t>
            </a:r>
          </a:p>
          <a:p>
            <a:r>
              <a:rPr lang="de-DE" dirty="0" smtClean="0"/>
              <a:t>Aufteilung Wörter</a:t>
            </a:r>
          </a:p>
          <a:p>
            <a:pPr lvl="1"/>
            <a:r>
              <a:rPr lang="de-DE" dirty="0" smtClean="0"/>
              <a:t>(This) (</a:t>
            </a:r>
            <a:r>
              <a:rPr lang="de-DE" dirty="0" err="1" smtClean="0"/>
              <a:t>is</a:t>
            </a:r>
            <a:r>
              <a:rPr lang="de-DE" dirty="0" smtClean="0"/>
              <a:t>) (an) (</a:t>
            </a:r>
            <a:r>
              <a:rPr lang="de-DE" dirty="0" err="1" smtClean="0"/>
              <a:t>example</a:t>
            </a:r>
            <a:r>
              <a:rPr lang="de-DE" dirty="0" smtClean="0"/>
              <a:t>) (.) (The) (</a:t>
            </a:r>
            <a:r>
              <a:rPr lang="de-DE" dirty="0" err="1" smtClean="0"/>
              <a:t>example</a:t>
            </a:r>
            <a:r>
              <a:rPr lang="de-DE" dirty="0" smtClean="0"/>
              <a:t>) (</a:t>
            </a:r>
            <a:r>
              <a:rPr lang="de-DE" dirty="0" err="1" smtClean="0"/>
              <a:t>is</a:t>
            </a:r>
            <a:r>
              <a:rPr lang="de-DE" dirty="0" smtClean="0"/>
              <a:t>) (</a:t>
            </a:r>
            <a:r>
              <a:rPr lang="de-DE" dirty="0" err="1" smtClean="0"/>
              <a:t>really</a:t>
            </a:r>
            <a:r>
              <a:rPr lang="de-DE" dirty="0" smtClean="0"/>
              <a:t>) (simple) (.)</a:t>
            </a:r>
          </a:p>
          <a:p>
            <a:r>
              <a:rPr lang="de-DE" dirty="0" smtClean="0"/>
              <a:t> Wortarten erkennen</a:t>
            </a:r>
          </a:p>
          <a:p>
            <a:pPr lvl="1"/>
            <a:r>
              <a:rPr lang="de-DE" dirty="0"/>
              <a:t>(This</a:t>
            </a:r>
            <a:r>
              <a:rPr lang="de-DE" dirty="0" smtClean="0"/>
              <a:t>)</a:t>
            </a:r>
            <a:r>
              <a:rPr lang="de-DE" dirty="0" smtClean="0">
                <a:sym typeface="Wingdings"/>
              </a:rPr>
              <a:t> </a:t>
            </a:r>
            <a:r>
              <a:rPr lang="de-DE" b="1" dirty="0" smtClean="0">
                <a:sym typeface="Wingdings"/>
              </a:rPr>
              <a:t>Artikel</a:t>
            </a:r>
            <a:r>
              <a:rPr lang="de-DE" dirty="0" smtClean="0"/>
              <a:t> </a:t>
            </a:r>
            <a:r>
              <a:rPr lang="de-DE" dirty="0"/>
              <a:t>(</a:t>
            </a:r>
            <a:r>
              <a:rPr lang="de-DE" dirty="0" err="1"/>
              <a:t>is</a:t>
            </a:r>
            <a:r>
              <a:rPr lang="de-DE" dirty="0" smtClean="0"/>
              <a:t>) </a:t>
            </a:r>
            <a:r>
              <a:rPr lang="de-DE" dirty="0" smtClean="0">
                <a:sym typeface="Wingdings"/>
              </a:rPr>
              <a:t> </a:t>
            </a:r>
            <a:r>
              <a:rPr lang="de-DE" b="1" dirty="0" smtClean="0">
                <a:sym typeface="Wingdings"/>
              </a:rPr>
              <a:t>Verb</a:t>
            </a:r>
            <a:r>
              <a:rPr lang="de-DE" dirty="0" smtClean="0"/>
              <a:t> </a:t>
            </a:r>
            <a:r>
              <a:rPr lang="de-DE" dirty="0"/>
              <a:t>(an) </a:t>
            </a:r>
            <a:r>
              <a:rPr lang="de-DE" dirty="0" smtClean="0">
                <a:sym typeface="Wingdings"/>
              </a:rPr>
              <a:t> </a:t>
            </a:r>
            <a:r>
              <a:rPr lang="de-DE" b="1" dirty="0" smtClean="0">
                <a:sym typeface="Wingdings"/>
              </a:rPr>
              <a:t>Artikel</a:t>
            </a:r>
            <a:r>
              <a:rPr lang="de-DE" dirty="0" smtClean="0">
                <a:sym typeface="Wingdings"/>
              </a:rPr>
              <a:t> </a:t>
            </a:r>
            <a:r>
              <a:rPr lang="de-DE" dirty="0" smtClean="0"/>
              <a:t>(</a:t>
            </a:r>
            <a:r>
              <a:rPr lang="de-DE" dirty="0" err="1" smtClean="0"/>
              <a:t>example</a:t>
            </a:r>
            <a:r>
              <a:rPr lang="de-DE" dirty="0"/>
              <a:t>) </a:t>
            </a:r>
            <a:r>
              <a:rPr lang="de-DE" dirty="0" smtClean="0">
                <a:sym typeface="Wingdings"/>
              </a:rPr>
              <a:t> </a:t>
            </a:r>
            <a:r>
              <a:rPr lang="de-DE" b="1" dirty="0" smtClean="0">
                <a:sym typeface="Wingdings"/>
              </a:rPr>
              <a:t>Nomen</a:t>
            </a:r>
            <a:r>
              <a:rPr lang="de-DE" dirty="0" smtClean="0">
                <a:sym typeface="Wingdings"/>
              </a:rPr>
              <a:t> </a:t>
            </a:r>
            <a:r>
              <a:rPr lang="de-DE" dirty="0" smtClean="0"/>
              <a:t>(.) </a:t>
            </a:r>
          </a:p>
          <a:p>
            <a:pPr lvl="1"/>
            <a:r>
              <a:rPr lang="de-DE" dirty="0" smtClean="0"/>
              <a:t>(</a:t>
            </a:r>
            <a:r>
              <a:rPr lang="de-DE" dirty="0"/>
              <a:t>The) </a:t>
            </a:r>
            <a:r>
              <a:rPr lang="de-DE" dirty="0" smtClean="0">
                <a:sym typeface="Wingdings"/>
              </a:rPr>
              <a:t> </a:t>
            </a:r>
            <a:r>
              <a:rPr lang="de-DE" b="1" dirty="0" smtClean="0">
                <a:sym typeface="Wingdings"/>
              </a:rPr>
              <a:t>Artikel</a:t>
            </a:r>
            <a:r>
              <a:rPr lang="de-DE" dirty="0" smtClean="0">
                <a:sym typeface="Wingdings"/>
              </a:rPr>
              <a:t> </a:t>
            </a:r>
            <a:r>
              <a:rPr lang="de-DE" dirty="0" smtClean="0"/>
              <a:t>(</a:t>
            </a:r>
            <a:r>
              <a:rPr lang="de-DE" dirty="0" err="1" smtClean="0"/>
              <a:t>example</a:t>
            </a:r>
            <a:r>
              <a:rPr lang="de-DE" dirty="0"/>
              <a:t>) </a:t>
            </a:r>
            <a:r>
              <a:rPr lang="de-DE" dirty="0" smtClean="0">
                <a:sym typeface="Wingdings"/>
              </a:rPr>
              <a:t> </a:t>
            </a:r>
            <a:r>
              <a:rPr lang="de-DE" b="1" dirty="0" smtClean="0">
                <a:sym typeface="Wingdings"/>
              </a:rPr>
              <a:t>Nomen</a:t>
            </a:r>
            <a:r>
              <a:rPr lang="de-DE" dirty="0" smtClean="0">
                <a:sym typeface="Wingdings"/>
              </a:rPr>
              <a:t> </a:t>
            </a:r>
            <a:r>
              <a:rPr lang="de-DE" dirty="0" smtClean="0"/>
              <a:t>(</a:t>
            </a:r>
            <a:r>
              <a:rPr lang="de-DE" dirty="0" err="1" smtClean="0"/>
              <a:t>is</a:t>
            </a:r>
            <a:r>
              <a:rPr lang="de-DE" dirty="0"/>
              <a:t>) </a:t>
            </a:r>
            <a:r>
              <a:rPr lang="de-DE" dirty="0" smtClean="0">
                <a:sym typeface="Wingdings"/>
              </a:rPr>
              <a:t> </a:t>
            </a:r>
            <a:r>
              <a:rPr lang="de-DE" b="1" dirty="0" smtClean="0">
                <a:sym typeface="Wingdings"/>
              </a:rPr>
              <a:t>Verb</a:t>
            </a:r>
            <a:r>
              <a:rPr lang="de-DE" dirty="0" smtClean="0">
                <a:sym typeface="Wingdings"/>
              </a:rPr>
              <a:t> </a:t>
            </a:r>
            <a:r>
              <a:rPr lang="de-DE" dirty="0" smtClean="0"/>
              <a:t>(</a:t>
            </a:r>
            <a:r>
              <a:rPr lang="de-DE" dirty="0" err="1" smtClean="0"/>
              <a:t>really</a:t>
            </a:r>
            <a:r>
              <a:rPr lang="de-DE" dirty="0"/>
              <a:t>) </a:t>
            </a:r>
            <a:r>
              <a:rPr lang="de-DE" dirty="0" smtClean="0">
                <a:sym typeface="Wingdings"/>
              </a:rPr>
              <a:t> </a:t>
            </a:r>
            <a:r>
              <a:rPr lang="de-DE" b="1" dirty="0" smtClean="0">
                <a:sym typeface="Wingdings"/>
              </a:rPr>
              <a:t>Adverb</a:t>
            </a:r>
            <a:r>
              <a:rPr lang="de-DE" dirty="0" smtClean="0">
                <a:sym typeface="Wingdings"/>
              </a:rPr>
              <a:t> </a:t>
            </a:r>
            <a:r>
              <a:rPr lang="de-DE" dirty="0" smtClean="0"/>
              <a:t>(simple</a:t>
            </a:r>
            <a:r>
              <a:rPr lang="de-DE" dirty="0"/>
              <a:t>) </a:t>
            </a:r>
            <a:r>
              <a:rPr lang="de-DE" dirty="0" smtClean="0">
                <a:sym typeface="Wingdings"/>
              </a:rPr>
              <a:t> </a:t>
            </a:r>
            <a:r>
              <a:rPr lang="de-DE" b="1" dirty="0" smtClean="0">
                <a:sym typeface="Wingdings"/>
              </a:rPr>
              <a:t>Adjektiv</a:t>
            </a:r>
            <a:r>
              <a:rPr lang="de-DE" dirty="0" smtClean="0">
                <a:sym typeface="Wingdings"/>
              </a:rPr>
              <a:t> </a:t>
            </a:r>
            <a:r>
              <a:rPr lang="de-DE" dirty="0" smtClean="0"/>
              <a:t>(.)</a:t>
            </a:r>
          </a:p>
          <a:p>
            <a:r>
              <a:rPr lang="de-DE" dirty="0" smtClean="0"/>
              <a:t>Python </a:t>
            </a:r>
            <a:r>
              <a:rPr lang="de-DE" dirty="0" err="1" smtClean="0"/>
              <a:t>how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/>
              <a:t>!</a:t>
            </a:r>
          </a:p>
          <a:p>
            <a:pPr lvl="1"/>
            <a:endParaRPr lang="de-DE" dirty="0"/>
          </a:p>
          <a:p>
            <a:endParaRPr lang="de-DE" dirty="0"/>
          </a:p>
          <a:p>
            <a:endParaRPr lang="de-DE" dirty="0" smtClean="0"/>
          </a:p>
          <a:p>
            <a:endParaRPr lang="de-DE" dirty="0"/>
          </a:p>
        </p:txBody>
      </p:sp>
      <p:graphicFrame>
        <p:nvGraphicFramePr>
          <p:cNvPr id="4" name="Diagramm 3"/>
          <p:cNvGraphicFramePr/>
          <p:nvPr>
            <p:extLst>
              <p:ext uri="{D42A27DB-BD31-4B8C-83A1-F6EECF244321}">
                <p14:modId xmlns:p14="http://schemas.microsoft.com/office/powerpoint/2010/main" val="927092985"/>
              </p:ext>
            </p:extLst>
          </p:nvPr>
        </p:nvGraphicFramePr>
        <p:xfrm>
          <a:off x="1198257" y="28575"/>
          <a:ext cx="8128000" cy="21949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881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Bäume</a:t>
            </a:r>
            <a:endParaRPr lang="de-DE" dirty="0"/>
          </a:p>
        </p:txBody>
      </p:sp>
      <p:pic>
        <p:nvPicPr>
          <p:cNvPr id="4" name="Inhaltsplatzhalt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59431" y="2052638"/>
            <a:ext cx="5034914" cy="4195762"/>
          </a:xfrm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2256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Bäume für Sprache	</a:t>
            </a:r>
            <a:endParaRPr lang="de-DE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7</a:t>
            </a:fld>
            <a:endParaRPr lang="en-US" dirty="0"/>
          </a:p>
        </p:txBody>
      </p:sp>
      <p:pic>
        <p:nvPicPr>
          <p:cNvPr id="5" name="Bild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832" y="2052918"/>
            <a:ext cx="9715500" cy="2897446"/>
          </a:xfrm>
          <a:prstGeom prst="rect">
            <a:avLst/>
          </a:prstGeom>
        </p:spPr>
      </p:pic>
      <p:sp>
        <p:nvSpPr>
          <p:cNvPr id="6" name="Inhaltsplatzhalter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4919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Einheitenerkennung / </a:t>
            </a:r>
            <a:r>
              <a:rPr lang="de-DE" dirty="0" err="1" smtClean="0"/>
              <a:t>Chunking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dirty="0" err="1" smtClean="0"/>
              <a:t>Chunking</a:t>
            </a:r>
            <a:r>
              <a:rPr lang="de-DE" dirty="0" smtClean="0"/>
              <a:t> </a:t>
            </a:r>
            <a:r>
              <a:rPr lang="de-DE" dirty="0" smtClean="0">
                <a:sym typeface="Wingdings"/>
              </a:rPr>
              <a:t> </a:t>
            </a:r>
            <a:r>
              <a:rPr lang="de-DE" dirty="0" smtClean="0"/>
              <a:t>selektiert mehrere Wörter</a:t>
            </a:r>
          </a:p>
          <a:p>
            <a:r>
              <a:rPr lang="de-DE" dirty="0" smtClean="0"/>
              <a:t>Beispiel, Nominalphrasen (</a:t>
            </a:r>
            <a:r>
              <a:rPr lang="de-DE" b="1" dirty="0" smtClean="0"/>
              <a:t>NP</a:t>
            </a:r>
            <a:r>
              <a:rPr lang="de-DE" dirty="0" smtClean="0"/>
              <a:t>)</a:t>
            </a:r>
          </a:p>
          <a:p>
            <a:pPr lvl="1"/>
            <a:r>
              <a:rPr lang="de-DE" dirty="0" smtClean="0"/>
              <a:t>abgeschl. </a:t>
            </a:r>
            <a:r>
              <a:rPr lang="de-DE" dirty="0"/>
              <a:t>s</a:t>
            </a:r>
            <a:r>
              <a:rPr lang="de-DE" dirty="0" smtClean="0"/>
              <a:t>yntaktische Einheit, meist Substantiv als Kern</a:t>
            </a:r>
          </a:p>
          <a:p>
            <a:pPr lvl="1"/>
            <a:r>
              <a:rPr lang="de-DE" dirty="0">
                <a:sym typeface="Wingdings"/>
              </a:rPr>
              <a:t> </a:t>
            </a:r>
            <a:r>
              <a:rPr lang="de-DE" dirty="0" smtClean="0">
                <a:sym typeface="Wingdings"/>
              </a:rPr>
              <a:t>Weitere Infos: </a:t>
            </a:r>
            <a:r>
              <a:rPr lang="de-DE" dirty="0" smtClean="0">
                <a:sym typeface="Wingdings"/>
                <a:hlinkClick r:id="rId2"/>
              </a:rPr>
              <a:t>http</a:t>
            </a:r>
            <a:r>
              <a:rPr lang="de-DE" dirty="0">
                <a:sym typeface="Wingdings"/>
                <a:hlinkClick r:id="rId2"/>
              </a:rPr>
              <a:t>://</a:t>
            </a:r>
            <a:r>
              <a:rPr lang="de-DE" dirty="0" smtClean="0">
                <a:sym typeface="Wingdings"/>
                <a:hlinkClick r:id="rId2"/>
              </a:rPr>
              <a:t>hypermedia.ids-mannheim.de/call/public/gruwi.ansicht?v_typ=o&amp;v_id=5886</a:t>
            </a:r>
            <a:endParaRPr lang="de-DE" dirty="0" smtClean="0">
              <a:sym typeface="Wingdings"/>
            </a:endParaRPr>
          </a:p>
          <a:p>
            <a:endParaRPr lang="de-DE" dirty="0"/>
          </a:p>
        </p:txBody>
      </p:sp>
      <p:pic>
        <p:nvPicPr>
          <p:cNvPr id="4" name="Bild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5482" y="4150658"/>
            <a:ext cx="9982200" cy="2305258"/>
          </a:xfrm>
          <a:prstGeom prst="rect">
            <a:avLst/>
          </a:prstGeom>
        </p:spPr>
      </p:pic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5836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Chunking</a:t>
            </a:r>
            <a:r>
              <a:rPr lang="de-DE" dirty="0" smtClean="0"/>
              <a:t> mit Tag </a:t>
            </a:r>
            <a:r>
              <a:rPr lang="de-DE" dirty="0" err="1" smtClean="0"/>
              <a:t>pattern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Definition von Grammatik für einen </a:t>
            </a:r>
            <a:r>
              <a:rPr lang="de-DE" dirty="0" err="1" smtClean="0"/>
              <a:t>Chunk</a:t>
            </a:r>
            <a:r>
              <a:rPr lang="de-DE" dirty="0" smtClean="0"/>
              <a:t>, ähnlich </a:t>
            </a:r>
            <a:r>
              <a:rPr lang="de-DE" dirty="0" err="1" smtClean="0"/>
              <a:t>RegEx</a:t>
            </a:r>
            <a:endParaRPr lang="de-DE" dirty="0"/>
          </a:p>
          <a:p>
            <a:pPr lvl="1"/>
            <a:r>
              <a:rPr lang="mr-IN" dirty="0"/>
              <a:t>NP: {&lt;DT&gt;?&lt;JJ&gt;*&lt;NN&gt;} </a:t>
            </a:r>
          </a:p>
          <a:p>
            <a:pPr lvl="1"/>
            <a:r>
              <a:rPr lang="mr-IN" dirty="0" smtClean="0">
                <a:sym typeface="Wingdings"/>
              </a:rPr>
              <a:t></a:t>
            </a:r>
            <a:r>
              <a:rPr lang="de-DE" dirty="0" smtClean="0">
                <a:sym typeface="Wingdings"/>
              </a:rPr>
              <a:t> Optional Artikel, beliebig viele Adjektive, Nomen</a:t>
            </a:r>
          </a:p>
          <a:p>
            <a:pPr lvl="1"/>
            <a:r>
              <a:rPr lang="de-DE" dirty="0" smtClean="0">
                <a:sym typeface="Wingdings"/>
              </a:rPr>
              <a:t> Der gelbe Hund, die Katze, das niedliche, kranke Kaninchen </a:t>
            </a:r>
            <a:r>
              <a:rPr lang="mr-IN" dirty="0" smtClean="0">
                <a:sym typeface="Wingdings"/>
              </a:rPr>
              <a:t>…</a:t>
            </a:r>
            <a:endParaRPr lang="de-DE" dirty="0" smtClean="0">
              <a:sym typeface="Wingdings"/>
            </a:endParaRPr>
          </a:p>
          <a:p>
            <a:pPr lvl="1"/>
            <a:r>
              <a:rPr lang="de-DE" dirty="0" smtClean="0">
                <a:sym typeface="Wingdings"/>
              </a:rPr>
              <a:t> Python Beispiel!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1894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677</Words>
  <Application>Microsoft Macintosh PowerPoint</Application>
  <PresentationFormat>Breitbild</PresentationFormat>
  <Paragraphs>166</Paragraphs>
  <Slides>20</Slides>
  <Notes>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7" baseType="lpstr">
      <vt:lpstr>Arial</vt:lpstr>
      <vt:lpstr>Calibri</vt:lpstr>
      <vt:lpstr>Century Gothic</vt:lpstr>
      <vt:lpstr>Mangal</vt:lpstr>
      <vt:lpstr>Wingdings</vt:lpstr>
      <vt:lpstr>Wingdings 3</vt:lpstr>
      <vt:lpstr>Ion</vt:lpstr>
      <vt:lpstr>Extracting Information from Text </vt:lpstr>
      <vt:lpstr>Gliederung</vt:lpstr>
      <vt:lpstr>Grundlegende Aufgabe</vt:lpstr>
      <vt:lpstr>Wie? / Allg. Architektur</vt:lpstr>
      <vt:lpstr>PowerPoint-Präsentation</vt:lpstr>
      <vt:lpstr>Bäume</vt:lpstr>
      <vt:lpstr>Bäume für Sprache </vt:lpstr>
      <vt:lpstr>Einheitenerkennung / Chunking</vt:lpstr>
      <vt:lpstr>Chunking mit Tag pattern</vt:lpstr>
      <vt:lpstr>Chinking</vt:lpstr>
      <vt:lpstr>Andere Chunks</vt:lpstr>
      <vt:lpstr>IOB Tags</vt:lpstr>
      <vt:lpstr>Chunking – Qualität? </vt:lpstr>
      <vt:lpstr>Gute Chunker finden</vt:lpstr>
      <vt:lpstr>Named entities</vt:lpstr>
      <vt:lpstr>Erkennen von named entities</vt:lpstr>
      <vt:lpstr>Beziehungen erkennen</vt:lpstr>
      <vt:lpstr>Quellen </vt:lpstr>
      <vt:lpstr>Gute Chunker finden</vt:lpstr>
      <vt:lpstr>Gute Chunker finden</vt:lpstr>
    </vt:vector>
  </TitlesOfParts>
  <Company/>
  <LinksUpToDate>false</LinksUpToDate>
  <SharedDoc>false</SharedDoc>
  <HyperlinksChanged>false</HyperlinksChanged>
  <AppVersion>15.0039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Extracting Information from Text </dc:title>
  <dc:creator>Peter Lustig</dc:creator>
  <cp:lastModifiedBy>Peter Lustig</cp:lastModifiedBy>
  <cp:revision>43</cp:revision>
  <dcterms:created xsi:type="dcterms:W3CDTF">2017-12-18T11:31:54Z</dcterms:created>
  <dcterms:modified xsi:type="dcterms:W3CDTF">2018-01-10T16:32:28Z</dcterms:modified>
</cp:coreProperties>
</file>

<file path=docProps/thumbnail.jpeg>
</file>